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15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ink/ink15.xml" ContentType="application/inkml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  <p:sldMasterId id="2147483725" r:id="rId2"/>
    <p:sldMasterId id="2147483754" r:id="rId3"/>
    <p:sldMasterId id="2147483768" r:id="rId4"/>
    <p:sldMasterId id="2147483775" r:id="rId5"/>
    <p:sldMasterId id="2147483884" r:id="rId6"/>
  </p:sldMasterIdLst>
  <p:notesMasterIdLst>
    <p:notesMasterId r:id="rId88"/>
  </p:notesMasterIdLst>
  <p:handoutMasterIdLst>
    <p:handoutMasterId r:id="rId89"/>
  </p:handoutMasterIdLst>
  <p:sldIdLst>
    <p:sldId id="465" r:id="rId7"/>
    <p:sldId id="332" r:id="rId8"/>
    <p:sldId id="261" r:id="rId9"/>
    <p:sldId id="340" r:id="rId10"/>
    <p:sldId id="373" r:id="rId11"/>
    <p:sldId id="339" r:id="rId12"/>
    <p:sldId id="266" r:id="rId13"/>
    <p:sldId id="300" r:id="rId14"/>
    <p:sldId id="341" r:id="rId15"/>
    <p:sldId id="299" r:id="rId16"/>
    <p:sldId id="442" r:id="rId17"/>
    <p:sldId id="422" r:id="rId18"/>
    <p:sldId id="342" r:id="rId19"/>
    <p:sldId id="362" r:id="rId20"/>
    <p:sldId id="363" r:id="rId21"/>
    <p:sldId id="419" r:id="rId22"/>
    <p:sldId id="441" r:id="rId23"/>
    <p:sldId id="420" r:id="rId24"/>
    <p:sldId id="297" r:id="rId25"/>
    <p:sldId id="389" r:id="rId26"/>
    <p:sldId id="268" r:id="rId27"/>
    <p:sldId id="270" r:id="rId28"/>
    <p:sldId id="366" r:id="rId29"/>
    <p:sldId id="279" r:id="rId30"/>
    <p:sldId id="271" r:id="rId31"/>
    <p:sldId id="328" r:id="rId32"/>
    <p:sldId id="272" r:id="rId33"/>
    <p:sldId id="326" r:id="rId34"/>
    <p:sldId id="390" r:id="rId35"/>
    <p:sldId id="394" r:id="rId36"/>
    <p:sldId id="395" r:id="rId37"/>
    <p:sldId id="396" r:id="rId38"/>
    <p:sldId id="464" r:id="rId39"/>
    <p:sldId id="336" r:id="rId40"/>
    <p:sldId id="335" r:id="rId41"/>
    <p:sldId id="273" r:id="rId42"/>
    <p:sldId id="345" r:id="rId43"/>
    <p:sldId id="343" r:id="rId44"/>
    <p:sldId id="374" r:id="rId45"/>
    <p:sldId id="387" r:id="rId46"/>
    <p:sldId id="263" r:id="rId47"/>
    <p:sldId id="317" r:id="rId48"/>
    <p:sldId id="418" r:id="rId49"/>
    <p:sldId id="318" r:id="rId50"/>
    <p:sldId id="292" r:id="rId51"/>
    <p:sldId id="285" r:id="rId52"/>
    <p:sldId id="417" r:id="rId53"/>
    <p:sldId id="294" r:id="rId54"/>
    <p:sldId id="265" r:id="rId55"/>
    <p:sldId id="295" r:id="rId56"/>
    <p:sldId id="383" r:id="rId57"/>
    <p:sldId id="384" r:id="rId58"/>
    <p:sldId id="276" r:id="rId59"/>
    <p:sldId id="319" r:id="rId60"/>
    <p:sldId id="416" r:id="rId61"/>
    <p:sldId id="320" r:id="rId62"/>
    <p:sldId id="291" r:id="rId63"/>
    <p:sldId id="277" r:id="rId64"/>
    <p:sldId id="278" r:id="rId65"/>
    <p:sldId id="316" r:id="rId66"/>
    <p:sldId id="324" r:id="rId67"/>
    <p:sldId id="386" r:id="rId68"/>
    <p:sldId id="385" r:id="rId69"/>
    <p:sldId id="280" r:id="rId70"/>
    <p:sldId id="307" r:id="rId71"/>
    <p:sldId id="301" r:id="rId72"/>
    <p:sldId id="425" r:id="rId73"/>
    <p:sldId id="331" r:id="rId74"/>
    <p:sldId id="334" r:id="rId75"/>
    <p:sldId id="329" r:id="rId76"/>
    <p:sldId id="381" r:id="rId77"/>
    <p:sldId id="370" r:id="rId78"/>
    <p:sldId id="380" r:id="rId79"/>
    <p:sldId id="360" r:id="rId80"/>
    <p:sldId id="371" r:id="rId81"/>
    <p:sldId id="388" r:id="rId82"/>
    <p:sldId id="466" r:id="rId83"/>
    <p:sldId id="288" r:id="rId84"/>
    <p:sldId id="421" r:id="rId85"/>
    <p:sldId id="439" r:id="rId86"/>
    <p:sldId id="367" r:id="rId8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3A15"/>
    <a:srgbClr val="FEFEFC"/>
    <a:srgbClr val="5E98D8"/>
    <a:srgbClr val="379BFF"/>
    <a:srgbClr val="0180FF"/>
    <a:srgbClr val="3399FF"/>
    <a:srgbClr val="FFFFFF"/>
    <a:srgbClr val="F8F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9" autoAdjust="0"/>
    <p:restoredTop sz="46690" autoAdjust="0"/>
  </p:normalViewPr>
  <p:slideViewPr>
    <p:cSldViewPr>
      <p:cViewPr varScale="1">
        <p:scale>
          <a:sx n="54" d="100"/>
          <a:sy n="54" d="100"/>
        </p:scale>
        <p:origin x="1866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48" y="470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63" Type="http://schemas.openxmlformats.org/officeDocument/2006/relationships/slide" Target="slides/slide57.xml"/><Relationship Id="rId68" Type="http://schemas.openxmlformats.org/officeDocument/2006/relationships/slide" Target="slides/slide62.xml"/><Relationship Id="rId76" Type="http://schemas.openxmlformats.org/officeDocument/2006/relationships/slide" Target="slides/slide70.xml"/><Relationship Id="rId84" Type="http://schemas.openxmlformats.org/officeDocument/2006/relationships/slide" Target="slides/slide78.xml"/><Relationship Id="rId89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71" Type="http://schemas.openxmlformats.org/officeDocument/2006/relationships/slide" Target="slides/slide65.xml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slide" Target="slides/slide47.xml"/><Relationship Id="rId58" Type="http://schemas.openxmlformats.org/officeDocument/2006/relationships/slide" Target="slides/slide52.xml"/><Relationship Id="rId66" Type="http://schemas.openxmlformats.org/officeDocument/2006/relationships/slide" Target="slides/slide60.xml"/><Relationship Id="rId74" Type="http://schemas.openxmlformats.org/officeDocument/2006/relationships/slide" Target="slides/slide68.xml"/><Relationship Id="rId79" Type="http://schemas.openxmlformats.org/officeDocument/2006/relationships/slide" Target="slides/slide73.xml"/><Relationship Id="rId87" Type="http://schemas.openxmlformats.org/officeDocument/2006/relationships/slide" Target="slides/slide8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5.xml"/><Relationship Id="rId82" Type="http://schemas.openxmlformats.org/officeDocument/2006/relationships/slide" Target="slides/slide76.xml"/><Relationship Id="rId90" Type="http://schemas.openxmlformats.org/officeDocument/2006/relationships/presProps" Target="presProps.xml"/><Relationship Id="rId19" Type="http://schemas.openxmlformats.org/officeDocument/2006/relationships/slide" Target="slides/slide1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64" Type="http://schemas.openxmlformats.org/officeDocument/2006/relationships/slide" Target="slides/slide58.xml"/><Relationship Id="rId69" Type="http://schemas.openxmlformats.org/officeDocument/2006/relationships/slide" Target="slides/slide63.xml"/><Relationship Id="rId77" Type="http://schemas.openxmlformats.org/officeDocument/2006/relationships/slide" Target="slides/slide71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72" Type="http://schemas.openxmlformats.org/officeDocument/2006/relationships/slide" Target="slides/slide66.xml"/><Relationship Id="rId80" Type="http://schemas.openxmlformats.org/officeDocument/2006/relationships/slide" Target="slides/slide74.xml"/><Relationship Id="rId85" Type="http://schemas.openxmlformats.org/officeDocument/2006/relationships/slide" Target="slides/slide79.xml"/><Relationship Id="rId9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slide" Target="slides/slide53.xml"/><Relationship Id="rId67" Type="http://schemas.openxmlformats.org/officeDocument/2006/relationships/slide" Target="slides/slide61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slide" Target="slides/slide56.xml"/><Relationship Id="rId70" Type="http://schemas.openxmlformats.org/officeDocument/2006/relationships/slide" Target="slides/slide64.xml"/><Relationship Id="rId75" Type="http://schemas.openxmlformats.org/officeDocument/2006/relationships/slide" Target="slides/slide69.xml"/><Relationship Id="rId83" Type="http://schemas.openxmlformats.org/officeDocument/2006/relationships/slide" Target="slides/slide77.xml"/><Relationship Id="rId88" Type="http://schemas.openxmlformats.org/officeDocument/2006/relationships/notesMaster" Target="notesMasters/notesMaster1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slide" Target="slides/slide51.xml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slide" Target="slides/slide54.xml"/><Relationship Id="rId65" Type="http://schemas.openxmlformats.org/officeDocument/2006/relationships/slide" Target="slides/slide59.xml"/><Relationship Id="rId73" Type="http://schemas.openxmlformats.org/officeDocument/2006/relationships/slide" Target="slides/slide67.xml"/><Relationship Id="rId78" Type="http://schemas.openxmlformats.org/officeDocument/2006/relationships/slide" Target="slides/slide72.xml"/><Relationship Id="rId81" Type="http://schemas.openxmlformats.org/officeDocument/2006/relationships/slide" Target="slides/slide75.xml"/><Relationship Id="rId86" Type="http://schemas.openxmlformats.org/officeDocument/2006/relationships/slide" Target="slides/slide80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5AD6C-5B00-4F17-BE9F-19DCC670802B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0811D7-800E-4C34-9A9B-FC1912415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3465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1.9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0 1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1.9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0 1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7.0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7.6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1 1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1.9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0 1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7.0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7.6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1 1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7.0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7.6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1 1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1.9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0 1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7.0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7.6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1 1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1.9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0 1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7.0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2-12T16:48:27.6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ignorePressure" value="1"/>
    </inkml:brush>
  </inkml:definitions>
  <inkml:trace contextRef="#ctx0" brushRef="#br0">1 1</inkml:trace>
</inkml:ink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jpeg>
</file>

<file path=ppt/media/image2.jpg>
</file>

<file path=ppt/media/image20.jpe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7.png>
</file>

<file path=ppt/media/image38.png>
</file>

<file path=ppt/media/image39.png>
</file>

<file path=ppt/media/image4.jpg>
</file>

<file path=ppt/media/image40.jpeg>
</file>

<file path=ppt/media/image41.png>
</file>

<file path=ppt/media/image42.png>
</file>

<file path=ppt/media/image43.jpeg>
</file>

<file path=ppt/media/image44.jpeg>
</file>

<file path=ppt/media/image45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501692-B899-4C77-BF47-5D6E94D5293B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995D65-F9D0-489D-BCF8-B935B2E6D2F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55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ql/t-sql/statements/create-index-transact-sql?view=sqlallproducts-allversions#sequential-keys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ql/t-sql/statements/create-index-transact-sql?view=sqlallproducts-allversions#sequential-keys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200" kern="1200" dirty="0">
              <a:solidFill>
                <a:srgbClr val="FFFF00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D65AC4-17B0-4E19-8496-B264E70A18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81434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hlinkClick r:id="rId3"/>
              </a:rPr>
              <a:t>https://docs.microsoft.com/en-us/sql/t-sql/statements/create-index-transact-sql?view=sqlallproducts-allversions#sequential-keys</a:t>
            </a:r>
            <a:endParaRPr lang="en-US" sz="18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229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65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6541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1946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9919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this point I’ll pause for any questions.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4796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Ok, let’s talk about sessions and requests.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748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&lt;read slide first&gt;</a:t>
            </a:r>
          </a:p>
          <a:p>
            <a:r>
              <a:rPr lang="en-US" dirty="0"/>
              <a:t>We talked about that DMV earlier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619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Ok, let’s talk about indexes now.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531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46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&lt;read notes&gt;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Everyone can benefit from knowledge of these helpful tools, from developers to report writers to DBA’s of all levels of experience.</a:t>
            </a:r>
          </a:p>
          <a:p>
            <a:r>
              <a:rPr lang="en-US" dirty="0"/>
              <a:t>&lt;next&gt;</a:t>
            </a:r>
          </a:p>
          <a:p>
            <a:r>
              <a:rPr lang="en-US" sz="4000" dirty="0"/>
              <a:t>There are far too many DMVs to be covered in the scope of this presentation, here are the most useful and popular.</a:t>
            </a:r>
          </a:p>
          <a:p>
            <a:r>
              <a:rPr lang="en-US" sz="4000" dirty="0"/>
              <a:t>Getting anything out of DMVs will require you to try them yourself.</a:t>
            </a:r>
          </a:p>
          <a:p>
            <a:r>
              <a:rPr lang="en-US" sz="4000" dirty="0"/>
              <a:t>Short, quick-hitting labs throughout. </a:t>
            </a:r>
            <a:r>
              <a:rPr lang="en-US" sz="3600" dirty="0"/>
              <a:t>We won’t get to all Labs, but you can!</a:t>
            </a:r>
          </a:p>
          <a:p>
            <a:r>
              <a:rPr lang="en-US" sz="4000" dirty="0"/>
              <a:t>Share practical, everyday uses and scripts.</a:t>
            </a:r>
          </a:p>
          <a:p>
            <a:r>
              <a:rPr lang="en-US" dirty="0"/>
              <a:t>&lt;next&gt;</a:t>
            </a:r>
          </a:p>
          <a:p>
            <a:r>
              <a:rPr lang="en-US" sz="1800" dirty="0"/>
              <a:t>I’ll stop for questions in the middle briefly, and then save time for questions at the end as well.</a:t>
            </a:r>
          </a:p>
          <a:p>
            <a:r>
              <a:rPr lang="en-US" sz="1800" dirty="0"/>
              <a:t>&lt;next&gt;</a:t>
            </a:r>
          </a:p>
          <a:p>
            <a:r>
              <a:rPr lang="en-US" sz="1800" dirty="0"/>
              <a:t>Yep, slide and all code samples will be posted at my blog at SQLTact.com</a:t>
            </a:r>
          </a:p>
          <a:p>
            <a:r>
              <a:rPr lang="en-US" sz="1800" dirty="0"/>
              <a:t>&lt;next&gt;</a:t>
            </a:r>
          </a:p>
          <a:p>
            <a:r>
              <a:rPr lang="en-US" sz="1800" dirty="0"/>
              <a:t>Some of the tables use the Microsoft-provided WideWorldImporters sample database on </a:t>
            </a:r>
            <a:r>
              <a:rPr lang="en-US" sz="1800" dirty="0" err="1"/>
              <a:t>Github</a:t>
            </a:r>
            <a:r>
              <a:rPr lang="en-US" sz="1800" dirty="0"/>
              <a:t>, it’s pretty easy to find and download and restore to lab a database of your own.</a:t>
            </a:r>
          </a:p>
          <a:p>
            <a:r>
              <a:rPr lang="en-US" sz="1800" dirty="0"/>
              <a:t>&lt;next&gt;</a:t>
            </a:r>
          </a:p>
          <a:p>
            <a:r>
              <a:rPr lang="en-US" sz="1800" dirty="0"/>
              <a:t>A lot of the code for this presentation is straight from my team’s SQL Toolbox on </a:t>
            </a:r>
            <a:r>
              <a:rPr lang="en-US" sz="1800" dirty="0" err="1"/>
              <a:t>Github</a:t>
            </a:r>
            <a:r>
              <a:rPr lang="en-US" sz="1800" dirty="0"/>
              <a:t>, it’s out there for everyone’s reference here.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7682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9920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5046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5055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SSMS Maintenance Plans since SQL 2016 have dramatically increased capability to perform </a:t>
            </a:r>
            <a:r>
              <a:rPr lang="en-US" sz="1800" b="1" dirty="0">
                <a:latin typeface="Roboto" panose="02000000000000000000" pitchFamily="2" charset="0"/>
                <a:ea typeface="Roboto" panose="02000000000000000000" pitchFamily="2" charset="0"/>
              </a:rPr>
              <a:t>complex, conditional index maintenance operations.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You can configure the REORGANIZE and REBUILD tasks to maintain only indexes filtered by percentage of fragmentation level, or page count.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2989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&lt;MUST DO THIS LAB&gt;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713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this still happening in Microsoft products,</a:t>
            </a:r>
            <a:r>
              <a:rPr lang="en-US" baseline="0" dirty="0"/>
              <a:t> including CRM.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4814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7185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7047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4400" dirty="0"/>
              <a:t>&lt;read notes first&gt;</a:t>
            </a:r>
          </a:p>
          <a:p>
            <a:r>
              <a:rPr lang="en-US" sz="4400" dirty="0"/>
              <a:t>My favorite feature of introduced by SQL 2005. </a:t>
            </a:r>
          </a:p>
          <a:p>
            <a:endParaRPr lang="en-US" sz="4400" dirty="0"/>
          </a:p>
          <a:p>
            <a:r>
              <a:rPr lang="en-US" sz="4400" b="0" dirty="0"/>
              <a:t>A set of</a:t>
            </a:r>
            <a:r>
              <a:rPr lang="en-US" sz="4400" dirty="0"/>
              <a:t> DMV’s </a:t>
            </a:r>
            <a:r>
              <a:rPr lang="en-US" sz="4400" b="0" dirty="0"/>
              <a:t>record whenever a query plan recognized the need for an index that could have improved performance.  </a:t>
            </a:r>
          </a:p>
          <a:p>
            <a:r>
              <a:rPr lang="en-US" sz="4400" b="0" dirty="0"/>
              <a:t>SQL records that recognized need, along with estimated statistics on cost and improvement of the new index.</a:t>
            </a:r>
          </a:p>
          <a:p>
            <a:pPr lvl="1"/>
            <a:endParaRPr lang="en-US" sz="3600" dirty="0"/>
          </a:p>
          <a:p>
            <a:r>
              <a:rPr lang="en-US" dirty="0"/>
              <a:t>&lt;read slide&gt;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7483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039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&lt;slide first&gt;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The DMV’s we are talking about today are the foundation of countless third party SQL monitoring applications.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4400" b="0" dirty="0">
                <a:latin typeface="Roboto" panose="02000000000000000000" pitchFamily="2" charset="0"/>
                <a:ea typeface="Roboto" panose="02000000000000000000" pitchFamily="2" charset="0"/>
              </a:rPr>
              <a:t>They all fall into a category of </a:t>
            </a: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DMO’s</a:t>
            </a:r>
            <a:r>
              <a:rPr lang="en-US" sz="4400" b="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r>
              <a:rPr lang="en-US" sz="4400" b="0" dirty="0">
                <a:latin typeface="Roboto" panose="02000000000000000000" pitchFamily="2" charset="0"/>
                <a:ea typeface="Roboto" panose="02000000000000000000" pitchFamily="2" charset="0"/>
              </a:rPr>
              <a:t>Some are </a:t>
            </a: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DM</a:t>
            </a:r>
            <a:r>
              <a:rPr lang="en-US" sz="4400" u="sng" dirty="0">
                <a:latin typeface="Roboto" panose="02000000000000000000" pitchFamily="2" charset="0"/>
                <a:ea typeface="Roboto" panose="02000000000000000000" pitchFamily="2" charset="0"/>
              </a:rPr>
              <a:t>F</a:t>
            </a: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’s</a:t>
            </a:r>
            <a:r>
              <a:rPr lang="en-US" sz="4400" b="0" dirty="0">
                <a:latin typeface="Roboto" panose="02000000000000000000" pitchFamily="2" charset="0"/>
                <a:ea typeface="Roboto" panose="02000000000000000000" pitchFamily="2" charset="0"/>
              </a:rPr>
              <a:t>, table-valued Functions with parameters.  </a:t>
            </a:r>
          </a:p>
          <a:p>
            <a:r>
              <a:rPr lang="en-US" sz="4400" b="0" dirty="0">
                <a:latin typeface="Roboto" panose="02000000000000000000" pitchFamily="2" charset="0"/>
                <a:ea typeface="Roboto" panose="02000000000000000000" pitchFamily="2" charset="0"/>
              </a:rPr>
              <a:t>For these purposes, we will call them all </a:t>
            </a: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DMV’s</a:t>
            </a:r>
            <a:r>
              <a:rPr lang="en-US" sz="4400" b="0" dirty="0">
                <a:latin typeface="Roboto" panose="02000000000000000000" pitchFamily="2" charset="0"/>
                <a:ea typeface="Roboto" panose="02000000000000000000" pitchFamily="2" charset="0"/>
              </a:rPr>
              <a:t>, because we can make more </a:t>
            </a: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jokes</a:t>
            </a:r>
            <a:r>
              <a:rPr lang="en-US" sz="4400" b="0" dirty="0">
                <a:latin typeface="Roboto" panose="02000000000000000000" pitchFamily="2" charset="0"/>
                <a:ea typeface="Roboto" panose="02000000000000000000" pitchFamily="2" charset="0"/>
              </a:rPr>
              <a:t> about </a:t>
            </a: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DMV’s</a:t>
            </a:r>
            <a:r>
              <a:rPr lang="en-US" sz="4400" b="0" dirty="0">
                <a:latin typeface="Roboto" panose="02000000000000000000" pitchFamily="2" charset="0"/>
                <a:ea typeface="Roboto" panose="02000000000000000000" pitchFamily="2" charset="0"/>
              </a:rPr>
              <a:t>.  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They could also be called DMO’s, Dynamic Management </a:t>
            </a:r>
            <a:r>
              <a:rPr lang="en-US" sz="3200" b="1" dirty="0"/>
              <a:t>Objects</a:t>
            </a:r>
            <a:r>
              <a:rPr lang="en-US" sz="3200" dirty="0"/>
              <a:t>, but that acronym is already taken by Distributed Management </a:t>
            </a:r>
            <a:r>
              <a:rPr lang="en-US" dirty="0"/>
              <a:t>Objects</a:t>
            </a:r>
            <a:r>
              <a:rPr lang="en-US" sz="3200" dirty="0"/>
              <a:t>.</a:t>
            </a:r>
          </a:p>
          <a:p>
            <a:r>
              <a:rPr lang="en-US" dirty="0"/>
              <a:t>&lt;next&gt;</a:t>
            </a:r>
          </a:p>
          <a:p>
            <a:r>
              <a:rPr lang="en-US" sz="3500" dirty="0"/>
              <a:t>Some database-level DMV’s require the database to be in the needed </a:t>
            </a:r>
            <a:r>
              <a:rPr lang="en-US" sz="3500" i="1" dirty="0"/>
              <a:t>compatibility mode</a:t>
            </a:r>
            <a:r>
              <a:rPr lang="en-US" sz="3500" dirty="0"/>
              <a:t> or higher, some do not.</a:t>
            </a:r>
          </a:p>
          <a:p>
            <a:r>
              <a:rPr lang="en-US" sz="3500" dirty="0"/>
              <a:t>Some towards the end of the presentation have been introduced more recently, including some in SQL 2019.</a:t>
            </a:r>
          </a:p>
          <a:p>
            <a:r>
              <a:rPr lang="en-US" sz="3500" dirty="0"/>
              <a:t>Often, DMV changes are included for older versions via Service Packs or Cumulative Updates, so something may only work in SQL 2012 SP4, but not before.</a:t>
            </a:r>
          </a:p>
          <a:p>
            <a:r>
              <a:rPr lang="en-US" sz="3500" dirty="0"/>
              <a:t>Most of this content applies to SQL Server, Azure SQL, SQL on Linux, and Azure SQL Managed Instance, with exceptions.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5440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Try to understand the business cycle!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691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257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tx1"/>
                </a:solidFill>
              </a:rPr>
              <a:t>For example, need to actually do some division between two rows to get the Buffer Cache Hit Ratio – a useful memory usage counter.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2834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Instant File Initialization used to be much harder to figure out if it was enabled, now it’s easy.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8217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6963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a STEM education nonprofit local to me that I volunteer for, please reach out and share your knowledge with the next generation, and especially with folks in your community that are needing to find new careers during the pandemic.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6FAD78-1551-4070-85DE-2E0D872D520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32342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In November I joined the Microsoft SQL Docs team after 13 or so years as a SQL consultant. </a:t>
            </a:r>
            <a:endParaRPr lang="en-US" dirty="0"/>
          </a:p>
          <a:p>
            <a:endParaRPr lang="en-CA" dirty="0">
              <a:cs typeface="Calibri"/>
            </a:endParaRPr>
          </a:p>
          <a:p>
            <a:r>
              <a:rPr lang="en-CA" dirty="0"/>
              <a:t>Worth noting that while we have citations throughout our presentation any opinions are our own alone.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If you have any questions, go ahead and submit them any time, and we’ll save time to answer collected questions and at the end.</a:t>
            </a:r>
            <a:endParaRPr lang="en-CA" sz="1200" dirty="0">
              <a:cs typeface="Calibri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D65AC4-17B0-4E19-8496-B264E70A18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1286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These are read-only permissions that </a:t>
            </a:r>
            <a:r>
              <a:rPr lang="en-US" sz="1800" i="1" dirty="0"/>
              <a:t>may be </a:t>
            </a:r>
            <a:r>
              <a:rPr lang="en-US" sz="1800" dirty="0"/>
              <a:t>appropriate for developers in prod.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01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Many performance suites do little more than incorporate Wait Stats data for charts in their dashboards, but they also are great sponsors of user groups and tech events!</a:t>
            </a:r>
            <a:endParaRPr lang="en-US" sz="14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67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Best to exclude types that match ‘%SLEEP%’ because those are related to </a:t>
            </a:r>
            <a:r>
              <a:rPr lang="en-US" dirty="0" err="1"/>
              <a:t>db</a:t>
            </a:r>
            <a:r>
              <a:rPr lang="en-US" dirty="0"/>
              <a:t> system startup waits or background task waits and shouldn’t be considered part of user performance.</a:t>
            </a:r>
          </a:p>
          <a:p>
            <a:endParaRPr lang="en-US" dirty="0"/>
          </a:p>
          <a:p>
            <a:r>
              <a:rPr lang="en-US" dirty="0"/>
              <a:t>In fact there are a bunch of wait types to ignore…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259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talk about some common waits…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70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aside on how CXPACKET has changed.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3981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hlinkClick r:id="rId3"/>
              </a:rPr>
              <a:t>https://docs.microsoft.com/en-us/sql/t-sql/statements/create-index-transact-sql?view=sqlallproducts-allversions#sequential-keys</a:t>
            </a:r>
            <a:endParaRPr lang="en-US" sz="18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79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7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7.png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tiff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16.tif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10.png"/><Relationship Id="rId11" Type="http://schemas.openxmlformats.org/officeDocument/2006/relationships/image" Target="../media/image15.tiff"/><Relationship Id="rId5" Type="http://schemas.openxmlformats.org/officeDocument/2006/relationships/image" Target="../media/image9.png"/><Relationship Id="rId10" Type="http://schemas.openxmlformats.org/officeDocument/2006/relationships/image" Target="../media/image14.tiff"/><Relationship Id="rId4" Type="http://schemas.microsoft.com/office/2007/relationships/hdphoto" Target="../media/hdphoto1.wdp"/><Relationship Id="rId9" Type="http://schemas.openxmlformats.org/officeDocument/2006/relationships/image" Target="../media/image13.png"/><Relationship Id="rId14" Type="http://schemas.openxmlformats.org/officeDocument/2006/relationships/image" Target="../media/image18.tiff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94214"/>
            <a:ext cx="11379200" cy="1143000"/>
          </a:xfrm>
        </p:spPr>
        <p:txBody>
          <a:bodyPr/>
          <a:lstStyle>
            <a:lvl1pPr>
              <a:defRPr cap="all" baseline="0">
                <a:solidFill>
                  <a:srgbClr val="3D156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91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286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9226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0057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9033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8839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9098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3918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855200" cy="762000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990603"/>
            <a:ext cx="10972800" cy="4876801"/>
          </a:xfrm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defRPr/>
            </a:lvl2pPr>
            <a:lvl4pPr>
              <a:defRPr>
                <a:solidFill>
                  <a:srgbClr val="3D156F"/>
                </a:solidFill>
              </a:defRPr>
            </a:lvl4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738787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679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993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0"/>
            <a:ext cx="9753600" cy="762000"/>
          </a:xfrm>
        </p:spPr>
        <p:txBody>
          <a:bodyPr>
            <a:noAutofit/>
          </a:bodyPr>
          <a:lstStyle>
            <a:lvl1pPr>
              <a:defRPr sz="4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838201"/>
            <a:ext cx="10972800" cy="4876801"/>
          </a:xfrm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705171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194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9136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713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2930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4023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2207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2366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5785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50091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Blank"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855200" cy="762000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990603"/>
            <a:ext cx="10972800" cy="4876801"/>
          </a:xfrm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defRPr/>
            </a:lvl2pPr>
            <a:lvl4pPr>
              <a:defRPr>
                <a:solidFill>
                  <a:srgbClr val="3D156F"/>
                </a:solidFill>
              </a:defRPr>
            </a:lvl4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75040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/>
          <p:cNvSpPr>
            <a:spLocks noGrp="1"/>
          </p:cNvSpPr>
          <p:nvPr>
            <p:ph type="media" sz="quarter" idx="10"/>
          </p:nvPr>
        </p:nvSpPr>
        <p:spPr>
          <a:xfrm>
            <a:off x="3251200" y="2122716"/>
            <a:ext cx="5689600" cy="2612571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</p:spTree>
    <p:extLst>
      <p:ext uri="{BB962C8B-B14F-4D97-AF65-F5344CB8AC3E}">
        <p14:creationId xmlns:p14="http://schemas.microsoft.com/office/powerpoint/2010/main" val="26296502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62000"/>
          </a:xfrm>
        </p:spPr>
        <p:txBody>
          <a:bodyPr>
            <a:noAutofit/>
          </a:bodyPr>
          <a:lstStyle>
            <a:lvl1pPr marL="0" indent="0" algn="ctr">
              <a:buNone/>
              <a:defRPr sz="4000" cap="none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n-US" sz="4000" b="1" cap="all" dirty="0">
                <a:solidFill>
                  <a:srgbClr val="3D156F"/>
                </a:solidFill>
                <a:latin typeface="+mj-lt"/>
                <a:ea typeface="+mj-ea"/>
                <a:cs typeface="+mj-cs"/>
              </a:rPr>
              <a:t>WHY IS THIS IMPORTANT?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1" y="990602"/>
            <a:ext cx="10972800" cy="4876801"/>
          </a:xfrm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709905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94215"/>
            <a:ext cx="11379200" cy="1143000"/>
          </a:xfrm>
        </p:spPr>
        <p:txBody>
          <a:bodyPr/>
          <a:lstStyle>
            <a:lvl1pPr>
              <a:defRPr cap="all" baseline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42207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4"/>
            <a:ext cx="5181600" cy="4351339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351339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5058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1"/>
            <a:ext cx="3932237" cy="1600200"/>
          </a:xfrm>
        </p:spPr>
        <p:txBody>
          <a:bodyPr anchor="b"/>
          <a:lstStyle>
            <a:lvl1pPr>
              <a:defRPr sz="32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>
              <a:defRPr sz="3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94" indent="0">
              <a:buNone/>
              <a:defRPr sz="1400"/>
            </a:lvl2pPr>
            <a:lvl3pPr marL="914389" indent="0">
              <a:buNone/>
              <a:defRPr sz="1200"/>
            </a:lvl3pPr>
            <a:lvl4pPr marL="1371583" indent="0">
              <a:buNone/>
              <a:defRPr sz="1000"/>
            </a:lvl4pPr>
            <a:lvl5pPr marL="1828777" indent="0">
              <a:buNone/>
              <a:defRPr sz="1000"/>
            </a:lvl5pPr>
            <a:lvl6pPr marL="2285971" indent="0">
              <a:buNone/>
              <a:defRPr sz="1000"/>
            </a:lvl6pPr>
            <a:lvl7pPr marL="2743167" indent="0">
              <a:buNone/>
              <a:defRPr sz="1000"/>
            </a:lvl7pPr>
            <a:lvl8pPr marL="3200361" indent="0">
              <a:buNone/>
              <a:defRPr sz="1000"/>
            </a:lvl8pPr>
            <a:lvl9pPr marL="3657555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27360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 algn="ctr">
              <a:buNone/>
              <a:defRPr sz="2000"/>
            </a:lvl2pPr>
            <a:lvl3pPr marL="914378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3" indent="0" algn="ctr">
              <a:buNone/>
              <a:defRPr sz="1600"/>
            </a:lvl7pPr>
            <a:lvl8pPr marL="3200321" indent="0" algn="ctr">
              <a:buNone/>
              <a:defRPr sz="1600"/>
            </a:lvl8pPr>
            <a:lvl9pPr marL="365751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212869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2191996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9601" y="457200"/>
            <a:ext cx="11074400" cy="2362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ts val="6000"/>
              </a:lnSpc>
              <a:defRPr sz="5333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Goes Here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3657600"/>
            <a:ext cx="4064000" cy="381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0" u="none" baseline="0">
                <a:solidFill>
                  <a:schemeClr val="accent1"/>
                </a:solidFill>
                <a:latin typeface="+mn-lt"/>
                <a:cs typeface="Arial" pitchFamily="34" charset="0"/>
              </a:defRPr>
            </a:lvl1pPr>
            <a:lvl2pPr marL="457183" indent="0">
              <a:buNone/>
              <a:defRPr sz="1600" b="1">
                <a:latin typeface="Arial" pitchFamily="34" charset="0"/>
                <a:cs typeface="Arial" pitchFamily="34" charset="0"/>
              </a:defRPr>
            </a:lvl2pPr>
            <a:lvl3pPr marL="914366" indent="0">
              <a:buNone/>
              <a:defRPr sz="1400" b="1">
                <a:latin typeface="Arial" pitchFamily="34" charset="0"/>
                <a:cs typeface="Arial" pitchFamily="34" charset="0"/>
              </a:defRPr>
            </a:lvl3pPr>
            <a:lvl4pPr marL="1371549" indent="0">
              <a:buNone/>
              <a:defRPr sz="1200" b="1">
                <a:latin typeface="Arial" pitchFamily="34" charset="0"/>
                <a:cs typeface="Arial" pitchFamily="34" charset="0"/>
              </a:defRPr>
            </a:lvl4pPr>
            <a:lvl5pPr marL="1828732" indent="0">
              <a:buNone/>
              <a:defRPr sz="1200" b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JANUARY 2OTH, 2019</a:t>
            </a:r>
          </a:p>
        </p:txBody>
      </p:sp>
    </p:spTree>
    <p:extLst>
      <p:ext uri="{BB962C8B-B14F-4D97-AF65-F5344CB8AC3E}">
        <p14:creationId xmlns:p14="http://schemas.microsoft.com/office/powerpoint/2010/main" val="3611510100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K - 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B7F15-C641-2F42-921B-4659DEC39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2056" y="1122363"/>
            <a:ext cx="9595945" cy="2387600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2858F-4C66-7A4F-9114-E70314CCFE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2056" y="3602038"/>
            <a:ext cx="959594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194" indent="0" algn="ctr">
              <a:buNone/>
              <a:defRPr sz="2000"/>
            </a:lvl2pPr>
            <a:lvl3pPr marL="914389" indent="0" algn="ctr">
              <a:buNone/>
              <a:defRPr sz="1800"/>
            </a:lvl3pPr>
            <a:lvl4pPr marL="1371583" indent="0" algn="ctr">
              <a:buNone/>
              <a:defRPr sz="1600"/>
            </a:lvl4pPr>
            <a:lvl5pPr marL="1828777" indent="0" algn="ctr">
              <a:buNone/>
              <a:defRPr sz="1600"/>
            </a:lvl5pPr>
            <a:lvl6pPr marL="2285971" indent="0" algn="ctr">
              <a:buNone/>
              <a:defRPr sz="1600"/>
            </a:lvl6pPr>
            <a:lvl7pPr marL="2743167" indent="0" algn="ctr">
              <a:buNone/>
              <a:defRPr sz="1600"/>
            </a:lvl7pPr>
            <a:lvl8pPr marL="3200361" indent="0" algn="ctr">
              <a:buNone/>
              <a:defRPr sz="1600"/>
            </a:lvl8pPr>
            <a:lvl9pPr marL="3657555" indent="0" algn="ctr">
              <a:buNone/>
              <a:defRPr sz="1600"/>
            </a:lvl9pPr>
          </a:lstStyle>
          <a:p>
            <a:r>
              <a:rPr lang="en-US"/>
              <a:t>Click to edit Master 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D3091-9A6E-0940-B7D3-05D86BF22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1B696B0-9B42-454D-8E9A-A9C9624435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6576" y="5735637"/>
            <a:ext cx="3197225" cy="465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>
                <a:latin typeface="+mj-lt"/>
              </a:defRPr>
            </a:lvl1pPr>
          </a:lstStyle>
          <a:p>
            <a:pPr lvl="0"/>
            <a:r>
              <a:rPr lang="en-US"/>
              <a:t>Enter presenter here if necessary</a:t>
            </a:r>
            <a:br>
              <a:rPr lang="en-US"/>
            </a:br>
            <a:r>
              <a:rPr lang="en-US"/>
              <a:t>Enter date here</a:t>
            </a:r>
          </a:p>
        </p:txBody>
      </p:sp>
    </p:spTree>
    <p:extLst>
      <p:ext uri="{BB962C8B-B14F-4D97-AF65-F5344CB8AC3E}">
        <p14:creationId xmlns:p14="http://schemas.microsoft.com/office/powerpoint/2010/main" val="375326531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K - Title Slide (dark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B7F15-C641-2F42-921B-4659DEC39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2056" y="1122363"/>
            <a:ext cx="9595945" cy="2387600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2858F-4C66-7A4F-9114-E70314CCFE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2056" y="3602038"/>
            <a:ext cx="959594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194" indent="0" algn="ctr">
              <a:buNone/>
              <a:defRPr sz="2000"/>
            </a:lvl2pPr>
            <a:lvl3pPr marL="914389" indent="0" algn="ctr">
              <a:buNone/>
              <a:defRPr sz="1800"/>
            </a:lvl3pPr>
            <a:lvl4pPr marL="1371583" indent="0" algn="ctr">
              <a:buNone/>
              <a:defRPr sz="1600"/>
            </a:lvl4pPr>
            <a:lvl5pPr marL="1828777" indent="0" algn="ctr">
              <a:buNone/>
              <a:defRPr sz="1600"/>
            </a:lvl5pPr>
            <a:lvl6pPr marL="2285971" indent="0" algn="ctr">
              <a:buNone/>
              <a:defRPr sz="1600"/>
            </a:lvl6pPr>
            <a:lvl7pPr marL="2743167" indent="0" algn="ctr">
              <a:buNone/>
              <a:defRPr sz="1600"/>
            </a:lvl7pPr>
            <a:lvl8pPr marL="3200361" indent="0" algn="ctr">
              <a:buNone/>
              <a:defRPr sz="1600"/>
            </a:lvl8pPr>
            <a:lvl9pPr marL="3657555" indent="0" algn="ctr">
              <a:buNone/>
              <a:defRPr sz="1600"/>
            </a:lvl9pPr>
          </a:lstStyle>
          <a:p>
            <a:r>
              <a:rPr lang="en-US"/>
              <a:t>Click to edit Master 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D3091-9A6E-0940-B7D3-05D86BF22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1B696B0-9B42-454D-8E9A-A9C9624435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6576" y="5735637"/>
            <a:ext cx="3197225" cy="465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>
                <a:latin typeface="+mj-lt"/>
              </a:defRPr>
            </a:lvl1pPr>
          </a:lstStyle>
          <a:p>
            <a:pPr lvl="0"/>
            <a:r>
              <a:rPr lang="en-US"/>
              <a:t>Enter presenter here if necessary</a:t>
            </a:r>
            <a:br>
              <a:rPr lang="en-US"/>
            </a:br>
            <a:r>
              <a:rPr lang="en-US"/>
              <a:t>Enter date here</a:t>
            </a:r>
          </a:p>
        </p:txBody>
      </p:sp>
    </p:spTree>
    <p:extLst>
      <p:ext uri="{BB962C8B-B14F-4D97-AF65-F5344CB8AC3E}">
        <p14:creationId xmlns:p14="http://schemas.microsoft.com/office/powerpoint/2010/main" val="27317778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786721-E37B-9B40-8F8F-0345515258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049"/>
            <a:ext cx="12192000" cy="685190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DF181-3270-DA41-B667-15C2871DAF2C}"/>
              </a:ext>
            </a:extLst>
          </p:cNvPr>
          <p:cNvSpPr txBox="1"/>
          <p:nvPr userDrawn="1"/>
        </p:nvSpPr>
        <p:spPr>
          <a:xfrm>
            <a:off x="838199" y="6431190"/>
            <a:ext cx="37935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accent3"/>
                </a:solidFill>
              </a:rPr>
              <a:t>Confidential for internal use only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2DD5684-DA30-DE4B-AA81-693259D515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2056" y="1122363"/>
            <a:ext cx="9595945" cy="2387600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 page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273D6FE-3673-1F47-8AEC-3CEC7E26A6A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72056" y="3602038"/>
            <a:ext cx="959594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194" indent="0" algn="ctr">
              <a:buNone/>
              <a:defRPr sz="2000"/>
            </a:lvl2pPr>
            <a:lvl3pPr marL="914389" indent="0" algn="ctr">
              <a:buNone/>
              <a:defRPr sz="1800"/>
            </a:lvl3pPr>
            <a:lvl4pPr marL="1371583" indent="0" algn="ctr">
              <a:buNone/>
              <a:defRPr sz="1600"/>
            </a:lvl4pPr>
            <a:lvl5pPr marL="1828777" indent="0" algn="ctr">
              <a:buNone/>
              <a:defRPr sz="1600"/>
            </a:lvl5pPr>
            <a:lvl6pPr marL="2285971" indent="0" algn="ctr">
              <a:buNone/>
              <a:defRPr sz="1600"/>
            </a:lvl6pPr>
            <a:lvl7pPr marL="2743167" indent="0" algn="ctr">
              <a:buNone/>
              <a:defRPr sz="1600"/>
            </a:lvl7pPr>
            <a:lvl8pPr marL="3200361" indent="0" algn="ctr">
              <a:buNone/>
              <a:defRPr sz="1600"/>
            </a:lvl8pPr>
            <a:lvl9pPr marL="3657555" indent="0" algn="ctr">
              <a:buNone/>
              <a:defRPr sz="1600"/>
            </a:lvl9pPr>
          </a:lstStyle>
          <a:p>
            <a:r>
              <a:rPr lang="en-US"/>
              <a:t>Subtitle if you need it</a:t>
            </a:r>
          </a:p>
        </p:txBody>
      </p:sp>
    </p:spTree>
    <p:extLst>
      <p:ext uri="{BB962C8B-B14F-4D97-AF65-F5344CB8AC3E}">
        <p14:creationId xmlns:p14="http://schemas.microsoft.com/office/powerpoint/2010/main" val="311235539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Accen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9317117-AA1F-464C-8086-CE88558BEC16}"/>
              </a:ext>
            </a:extLst>
          </p:cNvPr>
          <p:cNvCxnSpPr>
            <a:cxnSpLocks/>
          </p:cNvCxnSpPr>
          <p:nvPr userDrawn="1"/>
        </p:nvCxnSpPr>
        <p:spPr>
          <a:xfrm>
            <a:off x="817850" y="1167617"/>
            <a:ext cx="1137415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AC87E82-C806-D64E-9413-AFF2F67AE65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564" y="1334683"/>
            <a:ext cx="10536237" cy="4801004"/>
          </a:xfrm>
          <a:prstGeom prst="rect">
            <a:avLst/>
          </a:prstGeom>
        </p:spPr>
        <p:txBody>
          <a:bodyPr/>
          <a:lstStyle>
            <a:lvl1pPr marL="228597" indent="-228597">
              <a:buFontTx/>
              <a:buBlip>
                <a:blip r:embed="rId3"/>
              </a:buBlip>
              <a:defRPr>
                <a:latin typeface="+mj-lt"/>
              </a:defRPr>
            </a:lvl1pPr>
            <a:lvl2pPr marL="685791" indent="-228597">
              <a:buClr>
                <a:schemeClr val="accent4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1142986" indent="-228597">
              <a:buClr>
                <a:srgbClr val="FFC000"/>
              </a:buClr>
              <a:buFont typeface="Courier New" panose="02070309020205020404" pitchFamily="49" charset="0"/>
              <a:buChar char="o"/>
              <a:defRPr sz="2000">
                <a:latin typeface="+mj-lt"/>
              </a:defRPr>
            </a:lvl3pPr>
            <a:lvl4pPr marL="1600180" indent="-228597">
              <a:buClr>
                <a:schemeClr val="accent4"/>
              </a:buClr>
              <a:buFont typeface="Wingdings" panose="05000000000000000000" pitchFamily="2" charset="2"/>
              <a:buChar char="§"/>
              <a:defRPr sz="2000">
                <a:latin typeface="+mj-lt"/>
              </a:defRPr>
            </a:lvl4pPr>
            <a:lvl5pPr marL="2057374" indent="-228597">
              <a:buClr>
                <a:srgbClr val="FFC000"/>
              </a:buClr>
              <a:buFont typeface="Arial" panose="020B0604020202020204" pitchFamily="34" charset="0"/>
              <a:buChar char="•"/>
              <a:defRPr sz="20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3C3F77-13D6-41B3-8666-5F04AFCCC4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6271" y="500525"/>
            <a:ext cx="10499458" cy="6239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000">
                <a:latin typeface="+mn-lt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3301879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73102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AC87E82-C806-D64E-9413-AFF2F67AE65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564" y="1346044"/>
            <a:ext cx="10536237" cy="4789645"/>
          </a:xfrm>
          <a:prstGeom prst="rect">
            <a:avLst/>
          </a:prstGeom>
        </p:spPr>
        <p:txBody>
          <a:bodyPr/>
          <a:lstStyle>
            <a:lvl1pPr marL="228597" indent="-228597">
              <a:buFontTx/>
              <a:buBlip>
                <a:blip r:embed="rId3"/>
              </a:buBlip>
              <a:defRPr>
                <a:latin typeface="+mj-lt"/>
              </a:defRPr>
            </a:lvl1pPr>
            <a:lvl2pPr marL="685791" indent="-228597">
              <a:buClr>
                <a:schemeClr val="accent4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1142986" indent="-228597">
              <a:buClr>
                <a:srgbClr val="FFC000"/>
              </a:buClr>
              <a:buFont typeface="Courier New" panose="02070309020205020404" pitchFamily="49" charset="0"/>
              <a:buChar char="o"/>
              <a:defRPr sz="2000">
                <a:latin typeface="+mj-lt"/>
              </a:defRPr>
            </a:lvl3pPr>
            <a:lvl4pPr marL="1600180" indent="-228597">
              <a:buClr>
                <a:schemeClr val="accent4"/>
              </a:buClr>
              <a:buFont typeface="Wingdings" panose="05000000000000000000" pitchFamily="2" charset="2"/>
              <a:buChar char="§"/>
              <a:defRPr sz="2000">
                <a:latin typeface="+mj-lt"/>
              </a:defRPr>
            </a:lvl4pPr>
            <a:lvl5pPr marL="2057374" indent="-228597">
              <a:buClr>
                <a:srgbClr val="FFC000"/>
              </a:buClr>
              <a:buFont typeface="Arial" panose="020B0604020202020204" pitchFamily="34" charset="0"/>
              <a:buChar char="•"/>
              <a:defRPr sz="20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3C3F77-13D6-41B3-8666-5F04AFCCC4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6271" y="500525"/>
            <a:ext cx="10499458" cy="6239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000">
                <a:latin typeface="+mn-lt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177485711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Accen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3C3F77-13D6-41B3-8666-5F04AFCCC4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6271" y="500525"/>
            <a:ext cx="10499458" cy="6239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000">
                <a:latin typeface="+mn-lt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3E69DA5-5A22-447A-97D9-CC3D5F78D6D7}"/>
              </a:ext>
            </a:extLst>
          </p:cNvPr>
          <p:cNvCxnSpPr>
            <a:cxnSpLocks/>
          </p:cNvCxnSpPr>
          <p:nvPr userDrawn="1"/>
        </p:nvCxnSpPr>
        <p:spPr>
          <a:xfrm>
            <a:off x="817850" y="1167617"/>
            <a:ext cx="1137415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98704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3C3F77-13D6-41B3-8666-5F04AFCCC4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6271" y="500525"/>
            <a:ext cx="10499458" cy="6239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000">
                <a:latin typeface="+mn-lt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34699654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3F26383-0BD0-714C-8382-B65ABF2608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6271" y="781050"/>
            <a:ext cx="10499458" cy="6239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000">
                <a:latin typeface="+mn-lt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17077F88-2CA9-FF4B-8C3B-DADE06AAC4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6271" y="438907"/>
            <a:ext cx="7412826" cy="6239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81BE41"/>
                </a:solidFill>
                <a:latin typeface="+mn-lt"/>
              </a:defRPr>
            </a:lvl1pPr>
          </a:lstStyle>
          <a:p>
            <a:pPr lvl="0"/>
            <a:r>
              <a:rPr lang="en-US"/>
              <a:t>SECTION TITLE HERE ALL CAPS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E9B9F3B-3665-4147-9890-0FC4F8DA2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6138" y="1404938"/>
            <a:ext cx="10499457" cy="4819650"/>
          </a:xfrm>
          <a:prstGeom prst="rect">
            <a:avLst/>
          </a:prstGeom>
        </p:spPr>
        <p:txBody>
          <a:bodyPr/>
          <a:lstStyle>
            <a:lvl1pPr marL="302409" indent="-302409">
              <a:lnSpc>
                <a:spcPct val="120000"/>
              </a:lnSpc>
              <a:spcBef>
                <a:spcPts val="280"/>
              </a:spcBef>
              <a:buClr>
                <a:srgbClr val="CC0000"/>
              </a:buClr>
              <a:buSzPct val="110000"/>
              <a:buBlip>
                <a:blip r:embed="rId3"/>
              </a:buBlip>
              <a:defRPr lang="en-US" sz="2400" smtClean="0"/>
            </a:lvl1pPr>
          </a:lstStyle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</a:p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</a:p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5199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bullets and chart or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4B17A-20F4-3240-AC07-023CEA8F0E8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0116" y="133350"/>
            <a:ext cx="5943600" cy="5943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Photo or chart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3F26383-0BD0-714C-8382-B65ABF2608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6272" y="781050"/>
            <a:ext cx="6916737" cy="6239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000">
                <a:latin typeface="+mn-lt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17077F88-2CA9-FF4B-8C3B-DADE06AAC4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6272" y="438907"/>
            <a:ext cx="6916737" cy="6239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81BE41"/>
                </a:solidFill>
                <a:latin typeface="+mn-lt"/>
              </a:defRPr>
            </a:lvl1pPr>
          </a:lstStyle>
          <a:p>
            <a:pPr lvl="0"/>
            <a:r>
              <a:rPr lang="en-US"/>
              <a:t>SECTION TITLE HERE ALL CAPS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E9B9F3B-3665-4147-9890-0FC4F8DA2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6138" y="1404938"/>
            <a:ext cx="5111750" cy="4819650"/>
          </a:xfrm>
          <a:prstGeom prst="rect">
            <a:avLst/>
          </a:prstGeom>
        </p:spPr>
        <p:txBody>
          <a:bodyPr/>
          <a:lstStyle>
            <a:lvl1pPr marL="302409" indent="-302409">
              <a:lnSpc>
                <a:spcPct val="120000"/>
              </a:lnSpc>
              <a:spcBef>
                <a:spcPts val="280"/>
              </a:spcBef>
              <a:buClr>
                <a:srgbClr val="CC0000"/>
              </a:buClr>
              <a:buSzPct val="110000"/>
              <a:buBlip>
                <a:blip r:embed="rId3"/>
              </a:buBlip>
              <a:defRPr lang="en-US" sz="2400" smtClean="0"/>
            </a:lvl1pPr>
          </a:lstStyle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</a:p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</a:p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7604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emphasis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3F26383-0BD0-714C-8382-B65ABF2608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6271" y="781050"/>
            <a:ext cx="7278036" cy="6239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000">
                <a:latin typeface="+mn-lt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17077F88-2CA9-FF4B-8C3B-DADE06AAC4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6272" y="438907"/>
            <a:ext cx="6916737" cy="6239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81BE41"/>
                </a:solidFill>
                <a:latin typeface="+mn-lt"/>
              </a:defRPr>
            </a:lvl1pPr>
          </a:lstStyle>
          <a:p>
            <a:pPr lvl="0"/>
            <a:r>
              <a:rPr lang="en-US"/>
              <a:t>SECTION TITLE HERE ALL CAPS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E9B9F3B-3665-4147-9890-0FC4F8DA2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6138" y="1404938"/>
            <a:ext cx="7268108" cy="4819650"/>
          </a:xfrm>
          <a:prstGeom prst="rect">
            <a:avLst/>
          </a:prstGeom>
        </p:spPr>
        <p:txBody>
          <a:bodyPr/>
          <a:lstStyle>
            <a:lvl1pPr marL="302409" indent="-302409">
              <a:lnSpc>
                <a:spcPct val="120000"/>
              </a:lnSpc>
              <a:spcBef>
                <a:spcPts val="280"/>
              </a:spcBef>
              <a:buClr>
                <a:srgbClr val="CC0000"/>
              </a:buClr>
              <a:buSzPct val="110000"/>
              <a:buBlip>
                <a:blip r:embed="rId3"/>
              </a:buBlip>
              <a:defRPr lang="en-US" sz="2400" smtClean="0"/>
            </a:lvl1pPr>
          </a:lstStyle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</a:p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</a:p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49BD77-1D4E-E841-AB35-AC00C522B538}"/>
              </a:ext>
            </a:extLst>
          </p:cNvPr>
          <p:cNvSpPr/>
          <p:nvPr userDrawn="1"/>
        </p:nvSpPr>
        <p:spPr>
          <a:xfrm>
            <a:off x="8374792" y="0"/>
            <a:ext cx="3373561" cy="62271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1FD70377-2564-0542-B301-6F0487632F3B}"/>
              </a:ext>
            </a:extLst>
          </p:cNvPr>
          <p:cNvSpPr/>
          <p:nvPr userDrawn="1"/>
        </p:nvSpPr>
        <p:spPr>
          <a:xfrm rot="5400000">
            <a:off x="8306256" y="684180"/>
            <a:ext cx="328108" cy="28285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CC0B83-2E23-4F41-9ADF-8E5177C4B0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11737" y="601349"/>
            <a:ext cx="3009993" cy="8035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Title here that can go to two lines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EE99B71-9E71-6B4C-BD2F-405351D0552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11737" y="1404938"/>
            <a:ext cx="3009993" cy="46720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rgbClr val="81BE41"/>
                </a:solidFill>
              </a:defRPr>
            </a:lvl1pPr>
          </a:lstStyle>
          <a:p>
            <a:pPr lvl="0"/>
            <a:r>
              <a:rPr lang="en-US"/>
              <a:t>Text here paragraph here</a:t>
            </a:r>
          </a:p>
        </p:txBody>
      </p:sp>
    </p:spTree>
    <p:extLst>
      <p:ext uri="{BB962C8B-B14F-4D97-AF65-F5344CB8AC3E}">
        <p14:creationId xmlns:p14="http://schemas.microsoft.com/office/powerpoint/2010/main" val="363968721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explainer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3F26383-0BD0-714C-8382-B65ABF2608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6271" y="781050"/>
            <a:ext cx="7278036" cy="6239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000">
                <a:latin typeface="+mn-lt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17077F88-2CA9-FF4B-8C3B-DADE06AAC4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6272" y="438907"/>
            <a:ext cx="6916737" cy="6239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81BE41"/>
                </a:solidFill>
                <a:latin typeface="+mn-lt"/>
              </a:defRPr>
            </a:lvl1pPr>
          </a:lstStyle>
          <a:p>
            <a:pPr lvl="0"/>
            <a:r>
              <a:rPr lang="en-US"/>
              <a:t>SECTION TITLE HERE ALL CAPS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E9B9F3B-3665-4147-9890-0FC4F8DA2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6138" y="2448232"/>
            <a:ext cx="7268108" cy="3776356"/>
          </a:xfrm>
          <a:prstGeom prst="rect">
            <a:avLst/>
          </a:prstGeom>
        </p:spPr>
        <p:txBody>
          <a:bodyPr/>
          <a:lstStyle>
            <a:lvl1pPr marL="302409" indent="-302409">
              <a:lnSpc>
                <a:spcPct val="120000"/>
              </a:lnSpc>
              <a:spcBef>
                <a:spcPts val="280"/>
              </a:spcBef>
              <a:buClr>
                <a:srgbClr val="CC0000"/>
              </a:buClr>
              <a:buSzPct val="110000"/>
              <a:buBlip>
                <a:blip r:embed="rId3"/>
              </a:buBlip>
              <a:defRPr lang="en-US" sz="2400" smtClean="0"/>
            </a:lvl1pPr>
          </a:lstStyle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</a:p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</a:p>
          <a:p>
            <a:pPr marL="285750" indent="-285750">
              <a:lnSpc>
                <a:spcPct val="120000"/>
              </a:lnSpc>
              <a:spcBef>
                <a:spcPts val="265"/>
              </a:spcBef>
              <a:buClr>
                <a:srgbClr val="CC0000"/>
              </a:buClr>
              <a:buSzPct val="110000"/>
              <a:buBlip>
                <a:blip r:embed="rId3"/>
              </a:buBlip>
            </a:pPr>
            <a:r>
              <a:rPr lang="en-US" sz="2400">
                <a:latin typeface="+mj-lt"/>
              </a:rPr>
              <a:t>Content here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49BD77-1D4E-E841-AB35-AC00C522B538}"/>
              </a:ext>
            </a:extLst>
          </p:cNvPr>
          <p:cNvSpPr/>
          <p:nvPr userDrawn="1"/>
        </p:nvSpPr>
        <p:spPr>
          <a:xfrm>
            <a:off x="8374792" y="0"/>
            <a:ext cx="3373561" cy="62271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1FD70377-2564-0542-B301-6F0487632F3B}"/>
              </a:ext>
            </a:extLst>
          </p:cNvPr>
          <p:cNvSpPr/>
          <p:nvPr userDrawn="1"/>
        </p:nvSpPr>
        <p:spPr>
          <a:xfrm rot="5400000">
            <a:off x="8306256" y="684180"/>
            <a:ext cx="328108" cy="28285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CC0B83-2E23-4F41-9ADF-8E5177C4B0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11737" y="601349"/>
            <a:ext cx="3009993" cy="8035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Title here that can go to two lines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EE99B71-9E71-6B4C-BD2F-405351D0552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11737" y="1404938"/>
            <a:ext cx="3009993" cy="46720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rgbClr val="81BE41"/>
                </a:solidFill>
              </a:defRPr>
            </a:lvl1pPr>
          </a:lstStyle>
          <a:p>
            <a:pPr lvl="0"/>
            <a:r>
              <a:rPr lang="en-US"/>
              <a:t>Text here paragraph here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22E90BD-B590-BA45-A263-E6D35B08123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6271" y="1756217"/>
            <a:ext cx="7278036" cy="62393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389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+mj-lt"/>
              </a:defRPr>
            </a:lvl1pPr>
          </a:lstStyle>
          <a:p>
            <a:pPr marL="0" marR="0" lvl="0" indent="0" algn="l" defTabSz="914389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Multi-line short paragraph here Multi-line short paragraph here Multi-line short paragraph here Multi-line short paragraph here </a:t>
            </a:r>
          </a:p>
          <a:p>
            <a:pPr lvl="0"/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4221776-AB03-A749-B37C-31F977F8E0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6272" y="1474839"/>
            <a:ext cx="6916737" cy="28137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1">
                <a:solidFill>
                  <a:srgbClr val="81BE41"/>
                </a:solidFill>
                <a:latin typeface="+mn-lt"/>
              </a:defRPr>
            </a:lvl1pPr>
          </a:lstStyle>
          <a:p>
            <a:pPr lvl="0"/>
            <a:r>
              <a:rPr lang="en-US"/>
              <a:t>WHAT WE DO OR OTHER HEADING HERE:</a:t>
            </a:r>
          </a:p>
        </p:txBody>
      </p:sp>
    </p:spTree>
    <p:extLst>
      <p:ext uri="{BB962C8B-B14F-4D97-AF65-F5344CB8AC3E}">
        <p14:creationId xmlns:p14="http://schemas.microsoft.com/office/powerpoint/2010/main" val="49693941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bleed of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6AE6E72-51AA-2341-A1C5-346EDCBA939E}"/>
              </a:ext>
            </a:extLst>
          </p:cNvPr>
          <p:cNvSpPr/>
          <p:nvPr userDrawn="1"/>
        </p:nvSpPr>
        <p:spPr>
          <a:xfrm>
            <a:off x="8692180" y="1"/>
            <a:ext cx="3499811" cy="617696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3C8C71E-5F94-4374-9204-5D2BD2FA21F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875059" y="365126"/>
            <a:ext cx="2958353" cy="5811837"/>
          </a:xfrm>
          <a:prstGeom prst="rect">
            <a:avLst/>
          </a:prstGeom>
        </p:spPr>
        <p:txBody>
          <a:bodyPr>
            <a:normAutofit/>
          </a:bodyPr>
          <a:lstStyle>
            <a:lvl1pPr marL="228597" indent="-228597">
              <a:buFontTx/>
              <a:buBlip>
                <a:blip r:embed="rId2"/>
              </a:buBlip>
              <a:defRPr sz="2000">
                <a:latin typeface="+mj-lt"/>
              </a:defRPr>
            </a:lvl1pPr>
            <a:lvl2pPr marL="685791" indent="-228597">
              <a:buClr>
                <a:schemeClr val="accent4"/>
              </a:buClr>
              <a:buFont typeface="Arial" panose="020B0604020202020204" pitchFamily="34" charset="0"/>
              <a:buChar char="•"/>
              <a:defRPr sz="1800">
                <a:latin typeface="+mj-lt"/>
              </a:defRPr>
            </a:lvl2pPr>
            <a:lvl3pPr marL="1142986" indent="-228597">
              <a:buClr>
                <a:srgbClr val="FFC000"/>
              </a:buClr>
              <a:buFont typeface="Courier New" panose="02070309020205020404" pitchFamily="49" charset="0"/>
              <a:buChar char="o"/>
              <a:defRPr sz="1800">
                <a:latin typeface="+mj-lt"/>
              </a:defRPr>
            </a:lvl3pPr>
            <a:lvl4pPr marL="1600180" indent="-228597">
              <a:buClr>
                <a:schemeClr val="accent4"/>
              </a:buClr>
              <a:buFont typeface="Wingdings" panose="05000000000000000000" pitchFamily="2" charset="2"/>
              <a:buChar char="§"/>
              <a:defRPr sz="1800">
                <a:latin typeface="+mj-lt"/>
              </a:defRPr>
            </a:lvl4pPr>
            <a:lvl5pPr marL="2057374" indent="-228597">
              <a:buClr>
                <a:srgbClr val="FFC000"/>
              </a:buClr>
              <a:buFont typeface="Arial" panose="020B0604020202020204" pitchFamily="34" charset="0"/>
              <a:buChar char="•"/>
              <a:defRPr sz="18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5502B0-7B78-9847-A1D0-9F5C8D768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735644" cy="80485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C72C203-DC0C-7746-8455-E1C54520E0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57186" y="6356351"/>
            <a:ext cx="496614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3F38F04D-CF8C-FA49-B256-3C6C7BE473B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1160B769-1428-144B-B261-0D765535B2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F3633A3-AAAD-1B47-8FE9-36136D645A7A}"/>
              </a:ext>
            </a:extLst>
          </p:cNvPr>
          <p:cNvCxnSpPr/>
          <p:nvPr userDrawn="1"/>
        </p:nvCxnSpPr>
        <p:spPr>
          <a:xfrm>
            <a:off x="11353800" y="6356351"/>
            <a:ext cx="0" cy="36512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422903DF-6DE1-4E02-96C6-863EB609560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564" y="1277887"/>
            <a:ext cx="7756281" cy="4899075"/>
          </a:xfrm>
          <a:prstGeom prst="rect">
            <a:avLst/>
          </a:prstGeom>
        </p:spPr>
        <p:txBody>
          <a:bodyPr/>
          <a:lstStyle>
            <a:lvl1pPr marL="228597" indent="-228597">
              <a:buFontTx/>
              <a:buBlip>
                <a:blip r:embed="rId2"/>
              </a:buBlip>
              <a:defRPr>
                <a:latin typeface="+mj-lt"/>
              </a:defRPr>
            </a:lvl1pPr>
            <a:lvl2pPr marL="685791" indent="-228597">
              <a:buClr>
                <a:schemeClr val="accent4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1142986" indent="-228597">
              <a:buClr>
                <a:srgbClr val="FFC000"/>
              </a:buClr>
              <a:buFont typeface="Courier New" panose="02070309020205020404" pitchFamily="49" charset="0"/>
              <a:buChar char="o"/>
              <a:defRPr sz="2000">
                <a:latin typeface="+mj-lt"/>
              </a:defRPr>
            </a:lvl3pPr>
            <a:lvl4pPr marL="1600180" indent="-228597">
              <a:buClr>
                <a:schemeClr val="accent4"/>
              </a:buClr>
              <a:buFont typeface="Wingdings" panose="05000000000000000000" pitchFamily="2" charset="2"/>
              <a:buChar char="§"/>
              <a:defRPr sz="2000">
                <a:latin typeface="+mj-lt"/>
              </a:defRPr>
            </a:lvl4pPr>
            <a:lvl5pPr marL="2057374" indent="-228597">
              <a:buClr>
                <a:srgbClr val="FFC000"/>
              </a:buClr>
              <a:buFont typeface="Arial" panose="020B0604020202020204" pitchFamily="34" charset="0"/>
              <a:buChar char="•"/>
              <a:defRPr sz="20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458028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33734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keaway poin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E87CB9-17F7-714C-89D2-132E82EDA388}"/>
              </a:ext>
            </a:extLst>
          </p:cNvPr>
          <p:cNvSpPr/>
          <p:nvPr userDrawn="1"/>
        </p:nvSpPr>
        <p:spPr>
          <a:xfrm>
            <a:off x="395748" y="405585"/>
            <a:ext cx="11400504" cy="5840361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F180EDB-F294-5741-8E8A-6B58690525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757405"/>
            <a:ext cx="3494362" cy="4930246"/>
          </a:xfrm>
        </p:spPr>
        <p:txBody>
          <a:bodyPr>
            <a:normAutofit/>
          </a:bodyPr>
          <a:lstStyle>
            <a:lvl1pPr>
              <a:defRPr>
                <a:solidFill>
                  <a:srgbClr val="083A31"/>
                </a:solidFill>
              </a:defRPr>
            </a:lvl1pPr>
          </a:lstStyle>
          <a:p>
            <a:pPr algn="r"/>
            <a:r>
              <a:rPr lang="en-US">
                <a:solidFill>
                  <a:schemeClr val="accent1"/>
                </a:solidFill>
              </a:rPr>
              <a:t>Key takeaway points slide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FE6AC03-0E48-E04E-AC95-0D9599A82E5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76031" y="757405"/>
            <a:ext cx="6377769" cy="493024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597" indent="-228597">
              <a:buFontTx/>
              <a:buBlip>
                <a:blip r:embed="rId3"/>
              </a:buBlip>
              <a:defRPr>
                <a:solidFill>
                  <a:schemeClr val="tx1"/>
                </a:solidFill>
              </a:defRPr>
            </a:lvl1pPr>
          </a:lstStyle>
          <a:p>
            <a:r>
              <a:rPr lang="en-US" sz="2400"/>
              <a:t>Point number 1</a:t>
            </a:r>
          </a:p>
          <a:p>
            <a:r>
              <a:rPr lang="en-US" sz="2400"/>
              <a:t>Point number 2</a:t>
            </a:r>
          </a:p>
          <a:p>
            <a:r>
              <a:rPr lang="en-US" sz="2400"/>
              <a:t>Point number 3 - if you need it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D96BAC9-640B-D442-8845-E48E852FD89F}"/>
              </a:ext>
            </a:extLst>
          </p:cNvPr>
          <p:cNvCxnSpPr/>
          <p:nvPr userDrawn="1"/>
        </p:nvCxnSpPr>
        <p:spPr>
          <a:xfrm>
            <a:off x="4661219" y="1578084"/>
            <a:ext cx="0" cy="324464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0232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</p:spPr>
        <p:txBody>
          <a:bodyPr>
            <a:normAutofit/>
          </a:bodyPr>
          <a:lstStyle>
            <a:lvl1pPr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4984460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keaway poin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E87CB9-17F7-714C-89D2-132E82EDA388}"/>
              </a:ext>
            </a:extLst>
          </p:cNvPr>
          <p:cNvSpPr/>
          <p:nvPr userDrawn="1"/>
        </p:nvSpPr>
        <p:spPr>
          <a:xfrm>
            <a:off x="395748" y="405585"/>
            <a:ext cx="11400504" cy="5840361"/>
          </a:xfrm>
          <a:prstGeom prst="rect">
            <a:avLst/>
          </a:prstGeom>
          <a:solidFill>
            <a:schemeClr val="tx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F180EDB-F294-5741-8E8A-6B58690525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757405"/>
            <a:ext cx="3494362" cy="4930246"/>
          </a:xfrm>
        </p:spPr>
        <p:txBody>
          <a:bodyPr>
            <a:normAutofit/>
          </a:bodyPr>
          <a:lstStyle>
            <a:lvl1pPr>
              <a:defRPr>
                <a:solidFill>
                  <a:srgbClr val="083A31"/>
                </a:solidFill>
              </a:defRPr>
            </a:lvl1pPr>
          </a:lstStyle>
          <a:p>
            <a:pPr algn="r"/>
            <a:r>
              <a:rPr lang="en-US">
                <a:solidFill>
                  <a:schemeClr val="accent1"/>
                </a:solidFill>
              </a:rPr>
              <a:t>Key takeaway points slide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FE6AC03-0E48-E04E-AC95-0D9599A82E5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76031" y="757405"/>
            <a:ext cx="6377769" cy="493024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597" indent="-228597">
              <a:buFontTx/>
              <a:buBlip>
                <a:blip r:embed="rId3"/>
              </a:buBlip>
              <a:defRPr>
                <a:solidFill>
                  <a:schemeClr val="tx1"/>
                </a:solidFill>
              </a:defRPr>
            </a:lvl1pPr>
          </a:lstStyle>
          <a:p>
            <a:r>
              <a:rPr lang="en-US" sz="2400"/>
              <a:t>Point number 1</a:t>
            </a:r>
          </a:p>
          <a:p>
            <a:r>
              <a:rPr lang="en-US" sz="2400"/>
              <a:t>Point number 2</a:t>
            </a:r>
          </a:p>
          <a:p>
            <a:r>
              <a:rPr lang="en-US" sz="2400"/>
              <a:t>Point number 3 - if you need it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D96BAC9-640B-D442-8845-E48E852FD89F}"/>
              </a:ext>
            </a:extLst>
          </p:cNvPr>
          <p:cNvCxnSpPr/>
          <p:nvPr userDrawn="1"/>
        </p:nvCxnSpPr>
        <p:spPr>
          <a:xfrm>
            <a:off x="4661219" y="1578084"/>
            <a:ext cx="0" cy="324464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78242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Accent L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C3C7FE11-FF19-4E6D-B0BC-D7A79C24A4E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151566" y="1359004"/>
            <a:ext cx="5202235" cy="4781462"/>
          </a:xfrm>
          <a:prstGeom prst="rect">
            <a:avLst/>
          </a:prstGeom>
        </p:spPr>
        <p:txBody>
          <a:bodyPr/>
          <a:lstStyle>
            <a:lvl1pPr marL="228597" indent="-228597">
              <a:buFontTx/>
              <a:buBlip>
                <a:blip r:embed="rId3"/>
              </a:buBlip>
              <a:defRPr>
                <a:latin typeface="+mj-lt"/>
              </a:defRPr>
            </a:lvl1pPr>
            <a:lvl2pPr marL="685791" indent="-228597">
              <a:buClr>
                <a:schemeClr val="accent4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1142986" indent="-228597">
              <a:buClr>
                <a:srgbClr val="FFC000"/>
              </a:buClr>
              <a:buFont typeface="Courier New" panose="02070309020205020404" pitchFamily="49" charset="0"/>
              <a:buChar char="o"/>
              <a:defRPr>
                <a:latin typeface="+mj-lt"/>
              </a:defRPr>
            </a:lvl3pPr>
            <a:lvl4pPr marL="1600180" indent="-228597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latin typeface="+mj-lt"/>
              </a:defRPr>
            </a:lvl4pPr>
            <a:lvl5pPr marL="2057374" indent="-228597">
              <a:buClr>
                <a:srgbClr val="FFC000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68D09A-E53F-458F-86A4-DDC096A39F0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564" y="1354226"/>
            <a:ext cx="5202235" cy="4781462"/>
          </a:xfrm>
          <a:prstGeom prst="rect">
            <a:avLst/>
          </a:prstGeom>
        </p:spPr>
        <p:txBody>
          <a:bodyPr/>
          <a:lstStyle>
            <a:lvl1pPr marL="228597" indent="-228597">
              <a:buFontTx/>
              <a:buBlip>
                <a:blip r:embed="rId3"/>
              </a:buBlip>
              <a:defRPr>
                <a:latin typeface="+mj-lt"/>
              </a:defRPr>
            </a:lvl1pPr>
            <a:lvl2pPr marL="685791" indent="-228597">
              <a:buClr>
                <a:schemeClr val="accent4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1142986" indent="-228597">
              <a:buClr>
                <a:srgbClr val="FFC000"/>
              </a:buClr>
              <a:buFont typeface="Courier New" panose="02070309020205020404" pitchFamily="49" charset="0"/>
              <a:buChar char="o"/>
              <a:defRPr>
                <a:latin typeface="+mj-lt"/>
              </a:defRPr>
            </a:lvl3pPr>
            <a:lvl4pPr marL="1600180" indent="-228597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latin typeface="+mj-lt"/>
              </a:defRPr>
            </a:lvl4pPr>
            <a:lvl5pPr marL="2057374" indent="-228597">
              <a:buClr>
                <a:srgbClr val="FFC000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5502B0-7B78-9847-A1D0-9F5C8D768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B5C8AC-2B72-DF45-AD9C-472905F76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008B0637-88E6-FE48-BF67-54B5E1F457E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7A53FD1-29F8-4EA3-B73F-3F7DB08E103A}"/>
              </a:ext>
            </a:extLst>
          </p:cNvPr>
          <p:cNvCxnSpPr>
            <a:cxnSpLocks/>
          </p:cNvCxnSpPr>
          <p:nvPr userDrawn="1"/>
        </p:nvCxnSpPr>
        <p:spPr>
          <a:xfrm>
            <a:off x="817850" y="1167617"/>
            <a:ext cx="1137415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10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C3C7FE11-FF19-4E6D-B0BC-D7A79C24A4E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151566" y="1359004"/>
            <a:ext cx="5202235" cy="4781462"/>
          </a:xfrm>
          <a:prstGeom prst="rect">
            <a:avLst/>
          </a:prstGeom>
        </p:spPr>
        <p:txBody>
          <a:bodyPr/>
          <a:lstStyle>
            <a:lvl1pPr marL="228597" indent="-228597">
              <a:buFontTx/>
              <a:buBlip>
                <a:blip r:embed="rId3"/>
              </a:buBlip>
              <a:defRPr>
                <a:latin typeface="+mj-lt"/>
              </a:defRPr>
            </a:lvl1pPr>
            <a:lvl2pPr marL="685791" indent="-228597">
              <a:buClr>
                <a:schemeClr val="accent4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1142986" indent="-228597">
              <a:buClr>
                <a:srgbClr val="FFC000"/>
              </a:buClr>
              <a:buFont typeface="Courier New" panose="02070309020205020404" pitchFamily="49" charset="0"/>
              <a:buChar char="o"/>
              <a:defRPr>
                <a:latin typeface="+mj-lt"/>
              </a:defRPr>
            </a:lvl3pPr>
            <a:lvl4pPr marL="1600180" indent="-228597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latin typeface="+mj-lt"/>
              </a:defRPr>
            </a:lvl4pPr>
            <a:lvl5pPr marL="2057374" indent="-228597">
              <a:buClr>
                <a:srgbClr val="FFC000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68D09A-E53F-458F-86A4-DDC096A39F0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564" y="1354226"/>
            <a:ext cx="5202235" cy="4781462"/>
          </a:xfrm>
          <a:prstGeom prst="rect">
            <a:avLst/>
          </a:prstGeom>
        </p:spPr>
        <p:txBody>
          <a:bodyPr/>
          <a:lstStyle>
            <a:lvl1pPr marL="228597" indent="-228597">
              <a:buFontTx/>
              <a:buBlip>
                <a:blip r:embed="rId3"/>
              </a:buBlip>
              <a:defRPr>
                <a:latin typeface="+mj-lt"/>
              </a:defRPr>
            </a:lvl1pPr>
            <a:lvl2pPr marL="685791" indent="-228597">
              <a:buClr>
                <a:schemeClr val="accent4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1142986" indent="-228597">
              <a:buClr>
                <a:srgbClr val="FFC000"/>
              </a:buClr>
              <a:buFont typeface="Courier New" panose="02070309020205020404" pitchFamily="49" charset="0"/>
              <a:buChar char="o"/>
              <a:defRPr>
                <a:latin typeface="+mj-lt"/>
              </a:defRPr>
            </a:lvl3pPr>
            <a:lvl4pPr marL="1600180" indent="-228597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latin typeface="+mj-lt"/>
              </a:defRPr>
            </a:lvl4pPr>
            <a:lvl5pPr marL="2057374" indent="-228597">
              <a:buClr>
                <a:srgbClr val="FFC000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5502B0-7B78-9847-A1D0-9F5C8D768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B5C8AC-2B72-DF45-AD9C-472905F76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008B0637-88E6-FE48-BF67-54B5E1F457E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772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5E42B-F7C5-B04C-9163-EEBCA05E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1"/>
            <a:ext cx="3932237" cy="1110343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154195-A561-C840-8440-1CDC01329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6"/>
            <a:ext cx="6172200" cy="51861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94" indent="0">
              <a:buNone/>
              <a:defRPr sz="2800"/>
            </a:lvl2pPr>
            <a:lvl3pPr marL="914389" indent="0">
              <a:buNone/>
              <a:defRPr sz="2400"/>
            </a:lvl3pPr>
            <a:lvl4pPr marL="1371583" indent="0">
              <a:buNone/>
              <a:defRPr sz="2000"/>
            </a:lvl4pPr>
            <a:lvl5pPr marL="1828777" indent="0">
              <a:buNone/>
              <a:defRPr sz="2000"/>
            </a:lvl5pPr>
            <a:lvl6pPr marL="2285971" indent="0">
              <a:buNone/>
              <a:defRPr sz="2000"/>
            </a:lvl6pPr>
            <a:lvl7pPr marL="2743167" indent="0">
              <a:buNone/>
              <a:defRPr sz="2000"/>
            </a:lvl7pPr>
            <a:lvl8pPr marL="3200361" indent="0">
              <a:buNone/>
              <a:defRPr sz="2000"/>
            </a:lvl8pPr>
            <a:lvl9pPr marL="3657555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2B44A7-B782-B54E-B1D0-9E7841F483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1715209"/>
            <a:ext cx="3932237" cy="44201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+mj-lt"/>
              </a:defRPr>
            </a:lvl1pPr>
            <a:lvl2pPr marL="457194" indent="0">
              <a:buNone/>
              <a:defRPr sz="1400"/>
            </a:lvl2pPr>
            <a:lvl3pPr marL="914389" indent="0">
              <a:buNone/>
              <a:defRPr sz="1200"/>
            </a:lvl3pPr>
            <a:lvl4pPr marL="1371583" indent="0">
              <a:buNone/>
              <a:defRPr sz="1000"/>
            </a:lvl4pPr>
            <a:lvl5pPr marL="1828777" indent="0">
              <a:buNone/>
              <a:defRPr sz="1000"/>
            </a:lvl5pPr>
            <a:lvl6pPr marL="2285971" indent="0">
              <a:buNone/>
              <a:defRPr sz="1000"/>
            </a:lvl6pPr>
            <a:lvl7pPr marL="2743167" indent="0">
              <a:buNone/>
              <a:defRPr sz="1000"/>
            </a:lvl7pPr>
            <a:lvl8pPr marL="3200361" indent="0">
              <a:buNone/>
              <a:defRPr sz="1000"/>
            </a:lvl8pPr>
            <a:lvl9pPr marL="3657555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4F695C48-C746-EC4F-A78F-49C15DB462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57186" y="6356351"/>
            <a:ext cx="496614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3F38F04D-CF8C-FA49-B256-3C6C7BE473B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4D24C226-9AB9-8C4F-A0C6-324E6FFEAE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3545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E8E58-49BD-7B4C-BB85-A6CDE3E68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970D54F5-B3E0-BD47-A015-9C3C01C373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F193F4E-14AB-47DD-8401-B72821EAB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1"/>
            <a:ext cx="3932237" cy="111034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02CCE92F-869F-4FB8-AF92-35C8EA0097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1715209"/>
            <a:ext cx="3932237" cy="44201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94" indent="0">
              <a:buNone/>
              <a:defRPr sz="1400"/>
            </a:lvl2pPr>
            <a:lvl3pPr marL="914389" indent="0">
              <a:buNone/>
              <a:defRPr sz="1200"/>
            </a:lvl3pPr>
            <a:lvl4pPr marL="1371583" indent="0">
              <a:buNone/>
              <a:defRPr sz="1000"/>
            </a:lvl4pPr>
            <a:lvl5pPr marL="1828777" indent="0">
              <a:buNone/>
              <a:defRPr sz="1000"/>
            </a:lvl5pPr>
            <a:lvl6pPr marL="2285971" indent="0">
              <a:buNone/>
              <a:defRPr sz="1000"/>
            </a:lvl6pPr>
            <a:lvl7pPr marL="2743167" indent="0">
              <a:buNone/>
              <a:defRPr sz="1000"/>
            </a:lvl7pPr>
            <a:lvl8pPr marL="3200361" indent="0">
              <a:buNone/>
              <a:defRPr sz="1000"/>
            </a:lvl8pPr>
            <a:lvl9pPr marL="3657555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026CB95A-DFAE-4582-B180-B372B67D750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83188" y="987425"/>
            <a:ext cx="6169024" cy="5147965"/>
          </a:xfrm>
          <a:prstGeom prst="rect">
            <a:avLst/>
          </a:prstGeom>
        </p:spPr>
        <p:txBody>
          <a:bodyPr/>
          <a:lstStyle>
            <a:lvl1pPr marL="228597" indent="-228597">
              <a:buFontTx/>
              <a:buBlip>
                <a:blip r:embed="rId3"/>
              </a:buBlip>
              <a:defRPr>
                <a:latin typeface="+mj-lt"/>
              </a:defRPr>
            </a:lvl1pPr>
            <a:lvl2pPr marL="685791" indent="-228597">
              <a:buClr>
                <a:schemeClr val="accent4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1142986" indent="-228597">
              <a:buClr>
                <a:srgbClr val="FFC000"/>
              </a:buClr>
              <a:buFont typeface="Courier New" panose="02070309020205020404" pitchFamily="49" charset="0"/>
              <a:buChar char="o"/>
              <a:defRPr>
                <a:latin typeface="+mj-lt"/>
              </a:defRPr>
            </a:lvl3pPr>
            <a:lvl4pPr marL="1600180" indent="-228597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latin typeface="+mj-lt"/>
              </a:defRPr>
            </a:lvl4pPr>
            <a:lvl5pPr marL="2057374" indent="-228597">
              <a:buClr>
                <a:srgbClr val="FFC000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774241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Sparkh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8A98-50BB-FF4D-8DB7-627506F42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CC2FC380-016D-0746-A1D5-FD6D75BFF7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01F1664-FB4B-4346-82CC-10384DD00834}"/>
              </a:ext>
            </a:extLst>
          </p:cNvPr>
          <p:cNvCxnSpPr/>
          <p:nvPr userDrawn="1"/>
        </p:nvCxnSpPr>
        <p:spPr>
          <a:xfrm>
            <a:off x="11353800" y="6356351"/>
            <a:ext cx="0" cy="36512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1B5251FB-D2E2-D94F-92CE-231B83196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" y="6356351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FFA1A1-1E3A-D848-8965-8866B0D52806}"/>
              </a:ext>
            </a:extLst>
          </p:cNvPr>
          <p:cNvSpPr/>
          <p:nvPr userDrawn="1"/>
        </p:nvSpPr>
        <p:spPr>
          <a:xfrm>
            <a:off x="4" y="1"/>
            <a:ext cx="4114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23" name="Picture 22" descr="A person standing in front of a window&#10;&#10;Description automatically generated">
            <a:extLst>
              <a:ext uri="{FF2B5EF4-FFF2-40B4-BE49-F238E27FC236}">
                <a16:creationId xmlns:a16="http://schemas.microsoft.com/office/drawing/2014/main" id="{1788F7AD-2A75-8E46-85D6-2CCE125740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duotone>
              <a:prstClr val="black"/>
              <a:schemeClr val="accent5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4114801" cy="68580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A2CC1FA-B549-DD4F-9404-EF2C3DDD0C5F}"/>
              </a:ext>
            </a:extLst>
          </p:cNvPr>
          <p:cNvSpPr txBox="1"/>
          <p:nvPr userDrawn="1"/>
        </p:nvSpPr>
        <p:spPr>
          <a:xfrm>
            <a:off x="479615" y="632012"/>
            <a:ext cx="3213847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sz="4800">
                <a:solidFill>
                  <a:schemeClr val="bg1"/>
                </a:solidFill>
                <a:latin typeface="+mj-lt"/>
              </a:rPr>
              <a:t>20+</a:t>
            </a:r>
            <a:r>
              <a:rPr lang="en-US" sz="1800">
                <a:solidFill>
                  <a:schemeClr val="bg1"/>
                </a:solidFill>
                <a:latin typeface="+mj-lt"/>
              </a:rPr>
              <a:t> </a:t>
            </a:r>
            <a:br>
              <a:rPr lang="en-US" sz="1800">
                <a:solidFill>
                  <a:schemeClr val="bg1"/>
                </a:solidFill>
                <a:latin typeface="+mj-lt"/>
              </a:rPr>
            </a:br>
            <a:r>
              <a:rPr lang="en-US" sz="1800">
                <a:solidFill>
                  <a:schemeClr val="bg1"/>
                </a:solidFill>
                <a:latin typeface="+mj-lt"/>
              </a:rPr>
              <a:t>years in, and we still have </a:t>
            </a:r>
            <a:br>
              <a:rPr lang="en-US" sz="1800">
                <a:solidFill>
                  <a:schemeClr val="bg1"/>
                </a:solidFill>
                <a:latin typeface="+mj-lt"/>
              </a:rPr>
            </a:br>
            <a:r>
              <a:rPr lang="en-US" sz="1800">
                <a:solidFill>
                  <a:schemeClr val="bg1"/>
                </a:solidFill>
                <a:latin typeface="+mj-lt"/>
              </a:rPr>
              <a:t>that startup energy</a:t>
            </a:r>
          </a:p>
          <a:p>
            <a:pPr algn="ctr">
              <a:spcAft>
                <a:spcPts val="600"/>
              </a:spcAft>
            </a:pPr>
            <a:endParaRPr lang="en-US" sz="1800">
              <a:solidFill>
                <a:schemeClr val="bg1"/>
              </a:solidFill>
              <a:latin typeface="+mj-lt"/>
            </a:endParaRPr>
          </a:p>
          <a:p>
            <a:pPr algn="ctr">
              <a:spcAft>
                <a:spcPts val="0"/>
              </a:spcAft>
            </a:pPr>
            <a:r>
              <a:rPr lang="en-US" sz="4800">
                <a:solidFill>
                  <a:schemeClr val="bg1"/>
                </a:solidFill>
                <a:latin typeface="+mj-lt"/>
              </a:rPr>
              <a:t>4</a:t>
            </a:r>
            <a:br>
              <a:rPr lang="en-US" sz="4800">
                <a:solidFill>
                  <a:schemeClr val="bg1"/>
                </a:solidFill>
                <a:latin typeface="+mj-lt"/>
              </a:rPr>
            </a:br>
            <a:r>
              <a:rPr lang="en-US" sz="1800">
                <a:solidFill>
                  <a:schemeClr val="bg1"/>
                </a:solidFill>
                <a:latin typeface="+mj-lt"/>
              </a:rPr>
              <a:t>region offices</a:t>
            </a:r>
          </a:p>
          <a:p>
            <a:pPr algn="ctr">
              <a:spcAft>
                <a:spcPts val="600"/>
              </a:spcAft>
            </a:pPr>
            <a:endParaRPr lang="en-US" sz="1800">
              <a:solidFill>
                <a:schemeClr val="bg1"/>
              </a:solidFill>
              <a:latin typeface="+mj-lt"/>
            </a:endParaRPr>
          </a:p>
          <a:p>
            <a:pPr algn="ctr">
              <a:spcAft>
                <a:spcPts val="0"/>
              </a:spcAft>
            </a:pPr>
            <a:r>
              <a:rPr lang="en-US" sz="4800">
                <a:solidFill>
                  <a:schemeClr val="bg1"/>
                </a:solidFill>
                <a:latin typeface="+mj-lt"/>
              </a:rPr>
              <a:t>250+</a:t>
            </a:r>
            <a:br>
              <a:rPr lang="en-US" sz="4800">
                <a:solidFill>
                  <a:schemeClr val="bg1"/>
                </a:solidFill>
                <a:latin typeface="+mj-lt"/>
              </a:rPr>
            </a:br>
            <a:r>
              <a:rPr lang="en-US" sz="1800" err="1">
                <a:solidFill>
                  <a:schemeClr val="bg1"/>
                </a:solidFill>
                <a:latin typeface="+mj-lt"/>
              </a:rPr>
              <a:t>sparkies</a:t>
            </a:r>
            <a:r>
              <a:rPr lang="en-US" sz="1800">
                <a:solidFill>
                  <a:schemeClr val="bg1"/>
                </a:solidFill>
                <a:latin typeface="+mj-lt"/>
              </a:rPr>
              <a:t> and growing</a:t>
            </a:r>
          </a:p>
          <a:p>
            <a:pPr algn="ctr">
              <a:spcAft>
                <a:spcPts val="600"/>
              </a:spcAft>
            </a:pPr>
            <a:endParaRPr lang="en-US" sz="1800">
              <a:solidFill>
                <a:schemeClr val="bg1"/>
              </a:solidFill>
              <a:latin typeface="+mj-lt"/>
            </a:endParaRPr>
          </a:p>
          <a:p>
            <a:pPr algn="ctr">
              <a:spcAft>
                <a:spcPts val="0"/>
              </a:spcAft>
            </a:pPr>
            <a:r>
              <a:rPr lang="en-US" sz="4800">
                <a:solidFill>
                  <a:schemeClr val="bg1"/>
                </a:solidFill>
                <a:latin typeface="+mj-lt"/>
              </a:rPr>
              <a:t>300+</a:t>
            </a:r>
          </a:p>
          <a:p>
            <a:pPr algn="ctr">
              <a:spcAft>
                <a:spcPts val="0"/>
              </a:spcAft>
            </a:pPr>
            <a:r>
              <a:rPr lang="en-US" sz="1800">
                <a:solidFill>
                  <a:schemeClr val="bg1"/>
                </a:solidFill>
                <a:latin typeface="+mj-lt"/>
              </a:rPr>
              <a:t>clients served</a:t>
            </a:r>
          </a:p>
        </p:txBody>
      </p:sp>
      <p:pic>
        <p:nvPicPr>
          <p:cNvPr id="18" name="Picture 17" descr="A picture containing clipart&#10;&#10;Description automatically generated">
            <a:extLst>
              <a:ext uri="{FF2B5EF4-FFF2-40B4-BE49-F238E27FC236}">
                <a16:creationId xmlns:a16="http://schemas.microsoft.com/office/drawing/2014/main" id="{2AE4AD1B-A151-FB4E-8C39-944CA8E5346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664615" y="4392826"/>
            <a:ext cx="406400" cy="3429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BABCF9F-3262-2243-B806-C5EA2E48E4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04338" y="4371589"/>
            <a:ext cx="482600" cy="4064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6F3B5F0-A789-D54D-9306-5456441BFC8F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651916" y="2107536"/>
            <a:ext cx="431800" cy="4318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537C5E1-2741-B34D-A078-CCD7C93B3C4D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267836" y="2075786"/>
            <a:ext cx="355600" cy="4953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053E2F6-47AE-A74A-B262-B662D989416E}"/>
              </a:ext>
            </a:extLst>
          </p:cNvPr>
          <p:cNvSpPr txBox="1"/>
          <p:nvPr userDrawn="1"/>
        </p:nvSpPr>
        <p:spPr>
          <a:xfrm>
            <a:off x="5083715" y="2138771"/>
            <a:ext cx="3080423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3830"/>
                </a:solidFill>
                <a:effectLst/>
                <a:uLnTx/>
                <a:uFillTx/>
              </a:rPr>
              <a:t>Strategy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Demand &amp; Portfolio Planning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Business Operating Model Design 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Growth Strategy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Insight Driven Enterprise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Project Services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Organizational Change Management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F58B8C8-5A9E-0B4D-BE23-68DEC1CDB9B9}"/>
              </a:ext>
            </a:extLst>
          </p:cNvPr>
          <p:cNvSpPr txBox="1"/>
          <p:nvPr userDrawn="1"/>
        </p:nvSpPr>
        <p:spPr>
          <a:xfrm>
            <a:off x="5083715" y="4379610"/>
            <a:ext cx="29934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3830"/>
                </a:solidFill>
                <a:effectLst/>
                <a:uLnTx/>
                <a:uFillTx/>
              </a:rPr>
              <a:t>Data and Analytics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Business Intelligence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Data Visualization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Predictive Modeling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Machine Learning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Data Migration &amp; Management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Master Data Management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453154-B7A2-B94D-8E00-9D2B6BEF8AE7}"/>
              </a:ext>
            </a:extLst>
          </p:cNvPr>
          <p:cNvSpPr txBox="1"/>
          <p:nvPr userDrawn="1"/>
        </p:nvSpPr>
        <p:spPr>
          <a:xfrm>
            <a:off x="8704268" y="2138771"/>
            <a:ext cx="3319069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3830"/>
                </a:solidFill>
                <a:effectLst/>
                <a:uLnTx/>
                <a:uFillTx/>
              </a:rPr>
              <a:t>Digital Enablement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Cloud 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</a:rPr>
              <a:t>Platform as a Service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Agile Software Engineering 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DevOps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UI / UX 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Workflow Automation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Enterprise Content Management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1717AFD-C4BA-A947-8B21-39436F359301}"/>
              </a:ext>
            </a:extLst>
          </p:cNvPr>
          <p:cNvSpPr txBox="1"/>
          <p:nvPr userDrawn="1"/>
        </p:nvSpPr>
        <p:spPr>
          <a:xfrm>
            <a:off x="8704269" y="4390124"/>
            <a:ext cx="26810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3830"/>
                </a:solidFill>
                <a:effectLst/>
                <a:uLnTx/>
                <a:uFillTx/>
              </a:rPr>
              <a:t>Managed Services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Help Desk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Customer Service Center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Post Go-Live Support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Managed Cloud &amp; Platform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Managed Infrastructure</a:t>
            </a:r>
          </a:p>
          <a:p>
            <a:pPr marL="285746" marR="0" lvl="0" indent="-285746" defTabSz="9143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9"/>
              </a:buBlip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</a:rPr>
              <a:t>Managed Collaboration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B062FD4-578F-CE40-9D0D-89E14A7529B8}"/>
              </a:ext>
            </a:extLst>
          </p:cNvPr>
          <p:cNvSpPr txBox="1"/>
          <p:nvPr userDrawn="1"/>
        </p:nvSpPr>
        <p:spPr>
          <a:xfrm>
            <a:off x="4588855" y="340939"/>
            <a:ext cx="67842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>
                <a:solidFill>
                  <a:srgbClr val="003830"/>
                </a:solidFill>
                <a:latin typeface="Calibri Light" panose="020F0302020204030204"/>
              </a:rPr>
              <a:t>Engaged throughout</a:t>
            </a:r>
          </a:p>
          <a:p>
            <a:r>
              <a:rPr lang="en-US" sz="4800">
                <a:solidFill>
                  <a:srgbClr val="003830"/>
                </a:solidFill>
                <a:latin typeface="Calibri Light" panose="020F0302020204030204"/>
              </a:rPr>
              <a:t>the </a:t>
            </a:r>
            <a:r>
              <a:rPr lang="en-US" sz="4800">
                <a:solidFill>
                  <a:srgbClr val="81BE41"/>
                </a:solidFill>
                <a:latin typeface="Calibri Light" panose="020F0302020204030204"/>
              </a:rPr>
              <a:t>digital value chain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CA065C1D-27AF-0643-A8C6-9D28BDE33ED5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4214" y="6303879"/>
            <a:ext cx="948985" cy="42467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4813749D-E8E8-A141-86C2-28E7DB112433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1794" y="6391706"/>
            <a:ext cx="695477" cy="36512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E0C32BF-7EC5-C34B-B243-90CC34140AFF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24261" y="6473492"/>
            <a:ext cx="823437" cy="12351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0F188F8F-5575-EC40-882A-170450109B88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39073" y="6374536"/>
            <a:ext cx="591553" cy="3429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819C9371-634D-554C-AFE7-258E8970CD3A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11281" y="6411108"/>
            <a:ext cx="769675" cy="26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62971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Or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8D644-C35A-DE45-81B5-7E8547624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3F38F04D-CF8C-FA49-B256-3C6C7BE473B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937F052D-D796-2342-9A19-92427A01EE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DB1750-C91A-0740-A4EA-7B44437C4F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56054"/>
            <a:ext cx="12192000" cy="564703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141E8B-3AEB-BE49-AAE0-73BB7481647A}"/>
              </a:ext>
            </a:extLst>
          </p:cNvPr>
          <p:cNvSpPr/>
          <p:nvPr userDrawn="1"/>
        </p:nvSpPr>
        <p:spPr bwMode="blackGray">
          <a:xfrm>
            <a:off x="7092505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 dirty="0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WHY</a:t>
            </a:r>
            <a:br>
              <a:rPr lang="en-US" sz="1800" kern="0" spc="-41" dirty="0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</a:br>
            <a:r>
              <a:rPr lang="en-US" sz="1800" kern="0" spc="-41" dirty="0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SPARKHOUND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03CD72-4A61-D649-A0B6-02201AE892EF}"/>
              </a:ext>
            </a:extLst>
          </p:cNvPr>
          <p:cNvSpPr/>
          <p:nvPr userDrawn="1"/>
        </p:nvSpPr>
        <p:spPr bwMode="gray">
          <a:xfrm>
            <a:off x="1359792" y="2433919"/>
            <a:ext cx="1828800" cy="1828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tx1"/>
                </a:solidFill>
                <a:latin typeface="+mj-lt"/>
                <a:cs typeface="Segoe UI Semilight" panose="020B0402040204020203" pitchFamily="34" charset="0"/>
              </a:rPr>
              <a:t>OUR </a:t>
            </a:r>
            <a:r>
              <a:rPr lang="en-US" sz="1600" kern="0" spc="-41">
                <a:solidFill>
                  <a:schemeClr val="tx1"/>
                </a:solidFill>
                <a:latin typeface="+mj-lt"/>
                <a:cs typeface="Segoe UI Semilight" panose="020B0402040204020203" pitchFamily="34" charset="0"/>
              </a:rPr>
              <a:t>UNDERSTANDING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4C9DF0-AD7C-D64B-9454-24CC09699F46}"/>
              </a:ext>
            </a:extLst>
          </p:cNvPr>
          <p:cNvSpPr/>
          <p:nvPr userDrawn="1"/>
        </p:nvSpPr>
        <p:spPr bwMode="blackGray">
          <a:xfrm>
            <a:off x="3270696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gradFill>
                  <a:gsLst>
                    <a:gs pos="15000">
                      <a:srgbClr val="FFFFFF"/>
                    </a:gs>
                    <a:gs pos="28333">
                      <a:srgbClr val="FFFFFF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rPr>
              <a:t>SOLUTION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38C528-2012-C14A-B070-B0B176D137E0}"/>
              </a:ext>
            </a:extLst>
          </p:cNvPr>
          <p:cNvSpPr/>
          <p:nvPr userDrawn="1"/>
        </p:nvSpPr>
        <p:spPr bwMode="blackGray">
          <a:xfrm>
            <a:off x="5181601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APPROACH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933D6F-581C-564F-AEEE-DF4CB8963DE0}"/>
              </a:ext>
            </a:extLst>
          </p:cNvPr>
          <p:cNvSpPr/>
          <p:nvPr userDrawn="1"/>
        </p:nvSpPr>
        <p:spPr bwMode="blackGray">
          <a:xfrm>
            <a:off x="9003409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STRUCTURE &amp; PRICING</a:t>
            </a:r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574F5EB6-3237-0F4E-8480-761783AA75CD}"/>
              </a:ext>
            </a:extLst>
          </p:cNvPr>
          <p:cNvSpPr/>
          <p:nvPr userDrawn="1"/>
        </p:nvSpPr>
        <p:spPr>
          <a:xfrm rot="5400000">
            <a:off x="3165964" y="3206893"/>
            <a:ext cx="328108" cy="28285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1B035E8-F1A7-F847-9D72-A257D48225EB}"/>
              </a:ext>
            </a:extLst>
          </p:cNvPr>
          <p:cNvCxnSpPr/>
          <p:nvPr userDrawn="1"/>
        </p:nvCxnSpPr>
        <p:spPr>
          <a:xfrm>
            <a:off x="11353800" y="6356351"/>
            <a:ext cx="0" cy="36512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39062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Or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8D644-C35A-DE45-81B5-7E8547624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3F38F04D-CF8C-FA49-B256-3C6C7BE473B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937F052D-D796-2342-9A19-92427A01EE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DB1750-C91A-0740-A4EA-7B44437C4F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38518"/>
            <a:ext cx="12192000" cy="431144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141E8B-3AEB-BE49-AAE0-73BB7481647A}"/>
              </a:ext>
            </a:extLst>
          </p:cNvPr>
          <p:cNvSpPr/>
          <p:nvPr userDrawn="1"/>
        </p:nvSpPr>
        <p:spPr bwMode="blackGray">
          <a:xfrm>
            <a:off x="7092505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 dirty="0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WHY</a:t>
            </a:r>
            <a:br>
              <a:rPr lang="en-US" sz="1800" kern="0" spc="-41" dirty="0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</a:br>
            <a:r>
              <a:rPr lang="en-US" sz="1800" kern="0" spc="-41" dirty="0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SPARKHOUND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03CD72-4A61-D649-A0B6-02201AE892EF}"/>
              </a:ext>
            </a:extLst>
          </p:cNvPr>
          <p:cNvSpPr/>
          <p:nvPr userDrawn="1"/>
        </p:nvSpPr>
        <p:spPr bwMode="gray">
          <a:xfrm>
            <a:off x="1359792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OUR </a:t>
            </a:r>
            <a:r>
              <a:rPr lang="en-US" sz="1600" kern="0" spc="-41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UNDERSTANDING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4C9DF0-AD7C-D64B-9454-24CC09699F46}"/>
              </a:ext>
            </a:extLst>
          </p:cNvPr>
          <p:cNvSpPr/>
          <p:nvPr userDrawn="1"/>
        </p:nvSpPr>
        <p:spPr bwMode="blackGray">
          <a:xfrm>
            <a:off x="3270696" y="2433919"/>
            <a:ext cx="1828800" cy="1828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tx1"/>
                </a:solidFill>
                <a:latin typeface="+mj-lt"/>
                <a:cs typeface="Segoe UI Semilight" panose="020B0402040204020203" pitchFamily="34" charset="0"/>
              </a:rPr>
              <a:t>SOLUTION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38C528-2012-C14A-B070-B0B176D137E0}"/>
              </a:ext>
            </a:extLst>
          </p:cNvPr>
          <p:cNvSpPr/>
          <p:nvPr userDrawn="1"/>
        </p:nvSpPr>
        <p:spPr bwMode="blackGray">
          <a:xfrm>
            <a:off x="5181601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APPROACH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933D6F-581C-564F-AEEE-DF4CB8963DE0}"/>
              </a:ext>
            </a:extLst>
          </p:cNvPr>
          <p:cNvSpPr/>
          <p:nvPr userDrawn="1"/>
        </p:nvSpPr>
        <p:spPr bwMode="blackGray">
          <a:xfrm>
            <a:off x="9003409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STRUCTURE &amp; PRICING</a:t>
            </a:r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574F5EB6-3237-0F4E-8480-761783AA75CD}"/>
              </a:ext>
            </a:extLst>
          </p:cNvPr>
          <p:cNvSpPr/>
          <p:nvPr userDrawn="1"/>
        </p:nvSpPr>
        <p:spPr>
          <a:xfrm rot="5400000">
            <a:off x="5075442" y="3206893"/>
            <a:ext cx="328108" cy="28285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31A153-B179-C147-B163-5520BD4A6053}"/>
              </a:ext>
            </a:extLst>
          </p:cNvPr>
          <p:cNvCxnSpPr/>
          <p:nvPr userDrawn="1"/>
        </p:nvCxnSpPr>
        <p:spPr>
          <a:xfrm>
            <a:off x="11353800" y="6356351"/>
            <a:ext cx="0" cy="36512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5853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Or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8D644-C35A-DE45-81B5-7E8547624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3F38F04D-CF8C-FA49-B256-3C6C7BE473B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937F052D-D796-2342-9A19-92427A01EE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DB1750-C91A-0740-A4EA-7B44437C4F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38518"/>
            <a:ext cx="12192000" cy="431144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141E8B-3AEB-BE49-AAE0-73BB7481647A}"/>
              </a:ext>
            </a:extLst>
          </p:cNvPr>
          <p:cNvSpPr/>
          <p:nvPr userDrawn="1"/>
        </p:nvSpPr>
        <p:spPr bwMode="blackGray">
          <a:xfrm>
            <a:off x="7092505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WHY</a:t>
            </a:r>
            <a:br>
              <a:rPr lang="en-US" sz="1800" kern="0" spc="-41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</a:br>
            <a:r>
              <a:rPr lang="en-US" sz="1800" kern="0" spc="-41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SPARKHOUND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03CD72-4A61-D649-A0B6-02201AE892EF}"/>
              </a:ext>
            </a:extLst>
          </p:cNvPr>
          <p:cNvSpPr/>
          <p:nvPr userDrawn="1"/>
        </p:nvSpPr>
        <p:spPr bwMode="gray">
          <a:xfrm>
            <a:off x="1359792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OUR </a:t>
            </a:r>
            <a:r>
              <a:rPr lang="en-US" sz="1600" kern="0" spc="-41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UNDERSTANDING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4C9DF0-AD7C-D64B-9454-24CC09699F46}"/>
              </a:ext>
            </a:extLst>
          </p:cNvPr>
          <p:cNvSpPr/>
          <p:nvPr userDrawn="1"/>
        </p:nvSpPr>
        <p:spPr bwMode="blackGray">
          <a:xfrm>
            <a:off x="3270696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SOLUTION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38C528-2012-C14A-B070-B0B176D137E0}"/>
              </a:ext>
            </a:extLst>
          </p:cNvPr>
          <p:cNvSpPr/>
          <p:nvPr userDrawn="1"/>
        </p:nvSpPr>
        <p:spPr bwMode="blackGray">
          <a:xfrm>
            <a:off x="5181601" y="2433919"/>
            <a:ext cx="1828800" cy="1828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tx1"/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APPROACH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933D6F-581C-564F-AEEE-DF4CB8963DE0}"/>
              </a:ext>
            </a:extLst>
          </p:cNvPr>
          <p:cNvSpPr/>
          <p:nvPr userDrawn="1"/>
        </p:nvSpPr>
        <p:spPr bwMode="blackGray">
          <a:xfrm>
            <a:off x="9003409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STRUCTURE &amp; PRICING</a:t>
            </a:r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574F5EB6-3237-0F4E-8480-761783AA75CD}"/>
              </a:ext>
            </a:extLst>
          </p:cNvPr>
          <p:cNvSpPr/>
          <p:nvPr userDrawn="1"/>
        </p:nvSpPr>
        <p:spPr>
          <a:xfrm rot="5400000">
            <a:off x="6984918" y="3206893"/>
            <a:ext cx="328108" cy="28285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F175AB-1B8F-0445-8E0C-E208723170FA}"/>
              </a:ext>
            </a:extLst>
          </p:cNvPr>
          <p:cNvCxnSpPr/>
          <p:nvPr userDrawn="1"/>
        </p:nvCxnSpPr>
        <p:spPr>
          <a:xfrm>
            <a:off x="11353800" y="6356351"/>
            <a:ext cx="0" cy="36512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48471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Or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8D644-C35A-DE45-81B5-7E8547624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3F38F04D-CF8C-FA49-B256-3C6C7BE473B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937F052D-D796-2342-9A19-92427A01EE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DB1750-C91A-0740-A4EA-7B44437C4F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38518"/>
            <a:ext cx="12192000" cy="431144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141E8B-3AEB-BE49-AAE0-73BB7481647A}"/>
              </a:ext>
            </a:extLst>
          </p:cNvPr>
          <p:cNvSpPr/>
          <p:nvPr userDrawn="1"/>
        </p:nvSpPr>
        <p:spPr bwMode="blackGray">
          <a:xfrm>
            <a:off x="7092505" y="2433919"/>
            <a:ext cx="1828800" cy="1828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tx1"/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WHY</a:t>
            </a:r>
            <a:br>
              <a:rPr lang="en-US" sz="1800" kern="0" spc="-41">
                <a:solidFill>
                  <a:schemeClr val="tx1"/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</a:br>
            <a:r>
              <a:rPr lang="en-US" sz="1800" kern="0" spc="-41">
                <a:solidFill>
                  <a:schemeClr val="tx1"/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SPARKHOUND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03CD72-4A61-D649-A0B6-02201AE892EF}"/>
              </a:ext>
            </a:extLst>
          </p:cNvPr>
          <p:cNvSpPr/>
          <p:nvPr userDrawn="1"/>
        </p:nvSpPr>
        <p:spPr bwMode="gray">
          <a:xfrm>
            <a:off x="1359792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OUR </a:t>
            </a:r>
            <a:r>
              <a:rPr lang="en-US" sz="1600" kern="0" spc="-41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UNDERSTANDING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4C9DF0-AD7C-D64B-9454-24CC09699F46}"/>
              </a:ext>
            </a:extLst>
          </p:cNvPr>
          <p:cNvSpPr/>
          <p:nvPr userDrawn="1"/>
        </p:nvSpPr>
        <p:spPr bwMode="blackGray">
          <a:xfrm>
            <a:off x="3270696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SOLUTION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38C528-2012-C14A-B070-B0B176D137E0}"/>
              </a:ext>
            </a:extLst>
          </p:cNvPr>
          <p:cNvSpPr/>
          <p:nvPr userDrawn="1"/>
        </p:nvSpPr>
        <p:spPr bwMode="blackGray">
          <a:xfrm>
            <a:off x="5181601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/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APPROACH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933D6F-581C-564F-AEEE-DF4CB8963DE0}"/>
              </a:ext>
            </a:extLst>
          </p:cNvPr>
          <p:cNvSpPr/>
          <p:nvPr userDrawn="1"/>
        </p:nvSpPr>
        <p:spPr bwMode="blackGray">
          <a:xfrm>
            <a:off x="9003409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>
                    <a:lumMod val="95000"/>
                  </a:schemeClr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STRUCTURE &amp; PRICING</a:t>
            </a:r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574F5EB6-3237-0F4E-8480-761783AA75CD}"/>
              </a:ext>
            </a:extLst>
          </p:cNvPr>
          <p:cNvSpPr/>
          <p:nvPr userDrawn="1"/>
        </p:nvSpPr>
        <p:spPr>
          <a:xfrm rot="5400000">
            <a:off x="8894396" y="3206893"/>
            <a:ext cx="328108" cy="28285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E3BFD1C-5299-3546-80AB-E01F283D665C}"/>
              </a:ext>
            </a:extLst>
          </p:cNvPr>
          <p:cNvCxnSpPr/>
          <p:nvPr userDrawn="1"/>
        </p:nvCxnSpPr>
        <p:spPr>
          <a:xfrm>
            <a:off x="11353800" y="6356351"/>
            <a:ext cx="0" cy="36512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918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23742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Or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8D644-C35A-DE45-81B5-7E8547624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3F38F04D-CF8C-FA49-B256-3C6C7BE473B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937F052D-D796-2342-9A19-92427A01EE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DB1750-C91A-0740-A4EA-7B44437C4F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38518"/>
            <a:ext cx="12192000" cy="431144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141E8B-3AEB-BE49-AAE0-73BB7481647A}"/>
              </a:ext>
            </a:extLst>
          </p:cNvPr>
          <p:cNvSpPr/>
          <p:nvPr userDrawn="1"/>
        </p:nvSpPr>
        <p:spPr bwMode="blackGray">
          <a:xfrm>
            <a:off x="7092505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/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WHY</a:t>
            </a:r>
            <a:br>
              <a:rPr lang="en-US" sz="1800" kern="0" spc="-41">
                <a:solidFill>
                  <a:schemeClr val="bg1"/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</a:br>
            <a:r>
              <a:rPr lang="en-US" sz="1800" kern="0" spc="-41">
                <a:solidFill>
                  <a:schemeClr val="bg1"/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SPARKHOUND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03CD72-4A61-D649-A0B6-02201AE892EF}"/>
              </a:ext>
            </a:extLst>
          </p:cNvPr>
          <p:cNvSpPr/>
          <p:nvPr userDrawn="1"/>
        </p:nvSpPr>
        <p:spPr bwMode="gray">
          <a:xfrm>
            <a:off x="1359792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OUR </a:t>
            </a:r>
            <a:r>
              <a:rPr lang="en-US" sz="1600" kern="0" spc="-41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UNDERSTANDING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4C9DF0-AD7C-D64B-9454-24CC09699F46}"/>
              </a:ext>
            </a:extLst>
          </p:cNvPr>
          <p:cNvSpPr/>
          <p:nvPr userDrawn="1"/>
        </p:nvSpPr>
        <p:spPr bwMode="blackGray">
          <a:xfrm>
            <a:off x="3270696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rPr>
              <a:t>SOLUTION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38C528-2012-C14A-B070-B0B176D137E0}"/>
              </a:ext>
            </a:extLst>
          </p:cNvPr>
          <p:cNvSpPr/>
          <p:nvPr userDrawn="1"/>
        </p:nvSpPr>
        <p:spPr bwMode="blackGray">
          <a:xfrm>
            <a:off x="5181601" y="2433919"/>
            <a:ext cx="1828800" cy="1828800"/>
          </a:xfrm>
          <a:prstGeom prst="rect">
            <a:avLst/>
          </a:prstGeom>
          <a:solidFill>
            <a:schemeClr val="tx2">
              <a:alpha val="30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bg1"/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APPROACH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933D6F-581C-564F-AEEE-DF4CB8963DE0}"/>
              </a:ext>
            </a:extLst>
          </p:cNvPr>
          <p:cNvSpPr/>
          <p:nvPr userDrawn="1"/>
        </p:nvSpPr>
        <p:spPr bwMode="blackGray">
          <a:xfrm>
            <a:off x="9003409" y="2433919"/>
            <a:ext cx="1828800" cy="1828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182878" tIns="182878" rIns="182878" bIns="60958" numCol="1" rtlCol="0" anchor="t" anchorCtr="0" compatLnSpc="1">
            <a:prstTxWarp prst="textNoShape">
              <a:avLst/>
            </a:prstTxWarp>
          </a:bodyPr>
          <a:lstStyle/>
          <a:p>
            <a:pPr algn="l" defTabSz="1219075">
              <a:lnSpc>
                <a:spcPct val="90000"/>
              </a:lnSpc>
            </a:pPr>
            <a:r>
              <a:rPr lang="en-US" sz="1800" kern="0" spc="-41">
                <a:solidFill>
                  <a:schemeClr val="tx1"/>
                </a:solidFill>
                <a:latin typeface="+mj-lt"/>
                <a:ea typeface="Apex New Light" pitchFamily="50" charset="0"/>
                <a:cs typeface="Segoe UI Semilight" panose="020B0402040204020203" pitchFamily="34" charset="0"/>
              </a:rPr>
              <a:t>STRUCTURE &amp; PRICING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CEFF6C-F656-414A-B36F-F50761064BDD}"/>
              </a:ext>
            </a:extLst>
          </p:cNvPr>
          <p:cNvCxnSpPr/>
          <p:nvPr userDrawn="1"/>
        </p:nvCxnSpPr>
        <p:spPr>
          <a:xfrm>
            <a:off x="11353800" y="6356351"/>
            <a:ext cx="0" cy="36512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385019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MI TEMPLATE - Content 5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05768" y="305769"/>
            <a:ext cx="6669199" cy="567829"/>
          </a:xfrm>
        </p:spPr>
        <p:txBody>
          <a:bodyPr vert="horz" anchor="t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2860" y="6488298"/>
            <a:ext cx="804184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  <a:latin typeface="Helvetica Neue"/>
                <a:cs typeface="Helvetica Neue"/>
              </a:defRPr>
            </a:lvl1pPr>
          </a:lstStyle>
          <a:p>
            <a:fld id="{95E3A436-1048-CA4E-9C3F-FCB7002950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0657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MI TEMPLATE - Content 1">
    <p:bg>
      <p:bgRef idx="1001">
        <a:schemeClr val="bg1"/>
      </p:bgRef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5768" y="305769"/>
            <a:ext cx="6669199" cy="567829"/>
          </a:xfrm>
        </p:spPr>
        <p:txBody>
          <a:bodyPr vert="horz" anchor="t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09601" y="1122436"/>
            <a:ext cx="10005181" cy="5379136"/>
          </a:xfrm>
          <a:prstGeom prst="rect">
            <a:avLst/>
          </a:prstGeom>
        </p:spPr>
        <p:txBody>
          <a:bodyPr vert="horz"/>
          <a:lstStyle>
            <a:lvl1pPr marL="457183" indent="-457183">
              <a:buClr>
                <a:schemeClr val="accent1"/>
              </a:buClr>
              <a:buFont typeface="Lucida Grande"/>
              <a:buChar char="›"/>
              <a:defRPr sz="2667">
                <a:latin typeface="Raleway"/>
                <a:cs typeface="Raleway"/>
              </a:defRPr>
            </a:lvl1pPr>
            <a:lvl2pPr marL="992681" indent="-457183">
              <a:buClr>
                <a:schemeClr val="accent1"/>
              </a:buClr>
              <a:buFont typeface="Lucida Grande"/>
              <a:buChar char="›"/>
              <a:tabLst/>
              <a:defRPr sz="2667">
                <a:latin typeface="Raleway"/>
                <a:cs typeface="Raleway"/>
              </a:defRPr>
            </a:lvl2pPr>
            <a:lvl3pPr marL="1447746" indent="-457183">
              <a:buClr>
                <a:schemeClr val="accent1"/>
              </a:buClr>
              <a:buFont typeface="Lucida Grande"/>
              <a:buChar char="›"/>
              <a:defRPr sz="2667">
                <a:latin typeface="Raleway"/>
                <a:cs typeface="Raleway"/>
              </a:defRPr>
            </a:lvl3pPr>
            <a:lvl4pPr marL="1983244" indent="-457183">
              <a:buClr>
                <a:schemeClr val="accent1"/>
              </a:buClr>
              <a:buFont typeface="Lucida Grande"/>
              <a:buChar char="›"/>
              <a:defRPr sz="2667">
                <a:latin typeface="Raleway"/>
                <a:cs typeface="Raleway"/>
              </a:defRPr>
            </a:lvl4pPr>
            <a:lvl5pPr marL="2438309" indent="-457183">
              <a:buClr>
                <a:schemeClr val="accent1"/>
              </a:buClr>
              <a:buFont typeface="Lucida Grande"/>
              <a:buChar char="›"/>
              <a:tabLst/>
              <a:defRPr sz="2667">
                <a:latin typeface="Raleway"/>
                <a:cs typeface="Raleway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2860" y="6488298"/>
            <a:ext cx="804184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  <a:latin typeface="Helvetica Neue"/>
                <a:cs typeface="Helvetica Neue"/>
              </a:defRPr>
            </a:lvl1pPr>
          </a:lstStyle>
          <a:p>
            <a:fld id="{95E3A436-1048-CA4E-9C3F-FCB7002950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729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9060CEBA-274E-AE43-B13C-B1959D17A9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8358095B-A1A8-BE4D-9DA6-5E94F52E5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4502679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8BF6D-2048-4FA7-854B-D8ECA2B079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B13194-A47C-4548-BE49-06131FBB2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94" indent="0" algn="ctr">
              <a:buNone/>
              <a:defRPr sz="2000"/>
            </a:lvl2pPr>
            <a:lvl3pPr marL="914389" indent="0" algn="ctr">
              <a:buNone/>
              <a:defRPr sz="1800"/>
            </a:lvl3pPr>
            <a:lvl4pPr marL="1371583" indent="0" algn="ctr">
              <a:buNone/>
              <a:defRPr sz="1600"/>
            </a:lvl4pPr>
            <a:lvl5pPr marL="1828777" indent="0" algn="ctr">
              <a:buNone/>
              <a:defRPr sz="1600"/>
            </a:lvl5pPr>
            <a:lvl6pPr marL="2285971" indent="0" algn="ctr">
              <a:buNone/>
              <a:defRPr sz="1600"/>
            </a:lvl6pPr>
            <a:lvl7pPr marL="2743167" indent="0" algn="ctr">
              <a:buNone/>
              <a:defRPr sz="1600"/>
            </a:lvl7pPr>
            <a:lvl8pPr marL="3200361" indent="0" algn="ctr">
              <a:buNone/>
              <a:defRPr sz="1600"/>
            </a:lvl8pPr>
            <a:lvl9pPr marL="3657555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F754D-A542-46E5-9CAC-F294A237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6625-C2D0-43E1-A831-5EEBAAFB5F44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1EB7D-B946-46CF-91B2-62EE15835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6901D-B711-4D15-924A-ACE3C5DC4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8CD2-8BE3-4E1F-B79D-2F107FCEA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1613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89F77-3C2B-C94C-8D3E-929A2F0C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8F04D-CF8C-FA49-B256-3C6C7BE473B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08E6EBD-45A8-6546-9DF4-96C80205C0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7777" y="6393900"/>
            <a:ext cx="1267592" cy="290025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0B4D3A-141B-BF47-8BAC-2765F501690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25114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D0FD7B-5764-1E4A-81E7-B9E4F7B49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70038" y="3017187"/>
            <a:ext cx="3460751" cy="318840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+mn-lt"/>
              </a:defRPr>
            </a:lvl1pPr>
            <a:lvl2pPr marL="457194" indent="0">
              <a:buFontTx/>
              <a:buNone/>
              <a:defRPr sz="1800">
                <a:latin typeface="+mn-lt"/>
              </a:defRPr>
            </a:lvl2pPr>
            <a:lvl3pPr marL="914389" indent="0">
              <a:buFontTx/>
              <a:buNone/>
              <a:defRPr sz="1800">
                <a:latin typeface="+mn-lt"/>
              </a:defRPr>
            </a:lvl3pPr>
            <a:lvl4pPr marL="1371583" indent="0">
              <a:buFontTx/>
              <a:buNone/>
              <a:defRPr sz="1800">
                <a:latin typeface="+mn-lt"/>
              </a:defRPr>
            </a:lvl4pPr>
            <a:lvl5pPr marL="1828777" indent="0">
              <a:buFontTx/>
              <a:buNone/>
              <a:defRPr sz="1800">
                <a:latin typeface="+mn-lt"/>
              </a:defRPr>
            </a:lvl5pPr>
          </a:lstStyle>
          <a:p>
            <a:pPr lvl="0"/>
            <a:endParaRPr lang="en-US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A59A5200-BC2A-4949-ACBD-48AB3F8A675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43403" y="3017187"/>
            <a:ext cx="3460751" cy="318840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+mn-lt"/>
              </a:defRPr>
            </a:lvl1pPr>
            <a:lvl2pPr marL="457194" indent="0">
              <a:buFontTx/>
              <a:buNone/>
              <a:defRPr sz="1800">
                <a:latin typeface="+mn-lt"/>
              </a:defRPr>
            </a:lvl2pPr>
            <a:lvl3pPr marL="914389" indent="0">
              <a:buFontTx/>
              <a:buNone/>
              <a:defRPr sz="1800">
                <a:latin typeface="+mn-lt"/>
              </a:defRPr>
            </a:lvl3pPr>
            <a:lvl4pPr marL="1371583" indent="0">
              <a:buFontTx/>
              <a:buNone/>
              <a:defRPr sz="1800">
                <a:latin typeface="+mn-lt"/>
              </a:defRPr>
            </a:lvl4pPr>
            <a:lvl5pPr marL="1828777" indent="0">
              <a:buFontTx/>
              <a:buNone/>
              <a:defRPr sz="1800">
                <a:latin typeface="+mn-lt"/>
              </a:defRPr>
            </a:lvl5pPr>
          </a:lstStyle>
          <a:p>
            <a:pPr lvl="0"/>
            <a:endParaRPr lang="en-US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1EC156BF-10E2-1442-9BCF-8238A8B4D1F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16769" y="3017187"/>
            <a:ext cx="3460751" cy="318840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tx1"/>
                </a:solidFill>
                <a:latin typeface="+mn-lt"/>
              </a:defRPr>
            </a:lvl1pPr>
            <a:lvl2pPr marL="457194" indent="0">
              <a:buFontTx/>
              <a:buNone/>
              <a:defRPr sz="1800">
                <a:latin typeface="+mn-lt"/>
              </a:defRPr>
            </a:lvl2pPr>
            <a:lvl3pPr marL="914389" indent="0">
              <a:buFontTx/>
              <a:buNone/>
              <a:defRPr sz="1800">
                <a:latin typeface="+mn-lt"/>
              </a:defRPr>
            </a:lvl3pPr>
            <a:lvl4pPr marL="1371583" indent="0">
              <a:buFontTx/>
              <a:buNone/>
              <a:defRPr sz="1800">
                <a:latin typeface="+mn-lt"/>
              </a:defRPr>
            </a:lvl4pPr>
            <a:lvl5pPr marL="1828777" indent="0">
              <a:buFontTx/>
              <a:buNone/>
              <a:defRPr sz="1800">
                <a:latin typeface="+mn-lt"/>
              </a:defRPr>
            </a:lvl5pPr>
          </a:lstStyle>
          <a:p>
            <a:pPr lvl="0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816E6A-BDC1-4427-996E-7A91B918FBB8}"/>
              </a:ext>
            </a:extLst>
          </p:cNvPr>
          <p:cNvSpPr txBox="1"/>
          <p:nvPr userDrawn="1"/>
        </p:nvSpPr>
        <p:spPr>
          <a:xfrm>
            <a:off x="670039" y="2637311"/>
            <a:ext cx="1430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>
                <a:solidFill>
                  <a:schemeClr val="tx2"/>
                </a:solidFill>
              </a:rPr>
              <a:t>CHALLENGE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ED15DD-ECE2-415B-B310-035DB2365E8E}"/>
              </a:ext>
            </a:extLst>
          </p:cNvPr>
          <p:cNvSpPr txBox="1"/>
          <p:nvPr userDrawn="1"/>
        </p:nvSpPr>
        <p:spPr>
          <a:xfrm>
            <a:off x="4343404" y="2665085"/>
            <a:ext cx="1430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800">
                <a:solidFill>
                  <a:schemeClr val="tx2"/>
                </a:solidFill>
              </a:rPr>
              <a:t>SOLUTION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680FB5-2740-4A47-861F-BE6BA53DED2E}"/>
              </a:ext>
            </a:extLst>
          </p:cNvPr>
          <p:cNvSpPr/>
          <p:nvPr userDrawn="1"/>
        </p:nvSpPr>
        <p:spPr>
          <a:xfrm>
            <a:off x="7936708" y="2637311"/>
            <a:ext cx="9093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800">
                <a:solidFill>
                  <a:schemeClr val="tx2"/>
                </a:solidFill>
              </a:rPr>
              <a:t>IMPACT</a:t>
            </a:r>
          </a:p>
        </p:txBody>
      </p:sp>
    </p:spTree>
    <p:extLst>
      <p:ext uri="{BB962C8B-B14F-4D97-AF65-F5344CB8AC3E}">
        <p14:creationId xmlns:p14="http://schemas.microsoft.com/office/powerpoint/2010/main" val="408044663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2C3C4-EBED-3647-8335-ABC1A70C81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13968"/>
      </p:ext>
    </p:extLst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4"/>
            <a:ext cx="5181600" cy="4351339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351339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05915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8264" y="4629790"/>
            <a:ext cx="602795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/>
              <a:t>Subtitle</a:t>
            </a:r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68108" y="5597236"/>
            <a:ext cx="6028267" cy="740875"/>
          </a:xfrm>
        </p:spPr>
        <p:txBody>
          <a:bodyPr/>
          <a:lstStyle>
            <a:lvl1pPr marL="0" indent="0" algn="l" defTabSz="60958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1867" b="0" kern="12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Century Gothic"/>
              </a:defRPr>
            </a:lvl1pPr>
          </a:lstStyle>
          <a:p>
            <a:pPr lvl="0"/>
            <a:r>
              <a:rPr lang="en-US"/>
              <a:t>[SPEAKER FIRST, SPEAKER LAST], Title, Company</a:t>
            </a:r>
          </a:p>
          <a:p>
            <a:pPr lvl="0"/>
            <a:r>
              <a:rPr lang="en-US"/>
              <a:t>Moderated By: [MODERATOR]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68108" y="3274739"/>
            <a:ext cx="6028267" cy="1289540"/>
          </a:xfrm>
        </p:spPr>
        <p:txBody>
          <a:bodyPr anchor="b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Segoe UI Light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Title here: No </a:t>
            </a:r>
          </a:p>
          <a:p>
            <a:pPr lvl="0"/>
            <a:r>
              <a:rPr lang="en-US"/>
              <a:t>more than 2 lines</a:t>
            </a:r>
          </a:p>
        </p:txBody>
      </p:sp>
    </p:spTree>
    <p:extLst>
      <p:ext uri="{BB962C8B-B14F-4D97-AF65-F5344CB8AC3E}">
        <p14:creationId xmlns:p14="http://schemas.microsoft.com/office/powerpoint/2010/main" val="170788931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6689" y="-34073"/>
            <a:ext cx="6633400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525" y="3307383"/>
            <a:ext cx="4331368" cy="627904"/>
          </a:xfrm>
        </p:spPr>
        <p:txBody>
          <a:bodyPr anchor="b"/>
          <a:lstStyle>
            <a:lvl1pPr algn="l">
              <a:defRPr sz="4267"/>
            </a:lvl1pPr>
          </a:lstStyle>
          <a:p>
            <a:r>
              <a:rPr lang="en-US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755" y="3926054"/>
            <a:ext cx="4330700" cy="540913"/>
          </a:xfrm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7" b="0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lang="en-US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9341" y="1514756"/>
            <a:ext cx="3929500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525" y="859692"/>
            <a:ext cx="1924051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 dirty="0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9341" y="1873835"/>
            <a:ext cx="3929500" cy="792684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9341" y="3008431"/>
            <a:ext cx="3929500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9341" y="3367510"/>
            <a:ext cx="3929500" cy="792684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9341" y="4480060"/>
            <a:ext cx="3929500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9341" y="4839139"/>
            <a:ext cx="3929500" cy="792684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6050" y="4645545"/>
            <a:ext cx="3819404" cy="349251"/>
          </a:xfrm>
        </p:spPr>
        <p:txBody>
          <a:bodyPr/>
          <a:lstStyle>
            <a:lvl1pPr marL="0" algn="l" defTabSz="1219170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/</a:t>
            </a:r>
            <a:r>
              <a:rPr lang="en-US" sz="1467" err="1">
                <a:solidFill>
                  <a:schemeClr val="accent1"/>
                </a:solidFill>
              </a:rPr>
              <a:t>yourname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337" y="5158384"/>
            <a:ext cx="3816116" cy="349251"/>
          </a:xfrm>
        </p:spPr>
        <p:txBody>
          <a:bodyPr/>
          <a:lstStyle>
            <a:lvl1pPr marL="0" algn="l" defTabSz="1219170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@</a:t>
            </a:r>
            <a:r>
              <a:rPr lang="en-US" sz="1467" err="1">
                <a:solidFill>
                  <a:schemeClr val="accent1"/>
                </a:solidFill>
              </a:rPr>
              <a:t>yourhandle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780" y="5658001"/>
            <a:ext cx="3820672" cy="349251"/>
          </a:xfrm>
        </p:spPr>
        <p:txBody>
          <a:bodyPr/>
          <a:lstStyle>
            <a:lvl1pPr marL="0" algn="l" defTabSz="1219170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err="1">
                <a:solidFill>
                  <a:schemeClr val="accent1"/>
                </a:solidFill>
              </a:rPr>
              <a:t>yourname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15" name="Text Placeholder 48">
            <a:extLst>
              <a:ext uri="{FF2B5EF4-FFF2-40B4-BE49-F238E27FC236}">
                <a16:creationId xmlns:a16="http://schemas.microsoft.com/office/drawing/2014/main" id="{521CEFB5-969C-46E9-8C16-D1074F9C1AA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74780" y="6170840"/>
            <a:ext cx="3820672" cy="349251"/>
          </a:xfrm>
        </p:spPr>
        <p:txBody>
          <a:bodyPr/>
          <a:lstStyle>
            <a:lvl1pPr marL="0" algn="l" defTabSz="1219170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err="1">
                <a:solidFill>
                  <a:schemeClr val="accent1"/>
                </a:solidFill>
              </a:rPr>
              <a:t>youremail</a:t>
            </a:r>
            <a:endParaRPr lang="en-US" sz="1467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457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36887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Titles are set 36pt Segoe 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29371" y="2006855"/>
            <a:ext cx="11015133" cy="597807"/>
          </a:xfrm>
        </p:spPr>
        <p:txBody>
          <a:bodyPr anchor="b"/>
          <a:lstStyle>
            <a:lvl1pPr marL="0" indent="0">
              <a:buNone/>
              <a:defRPr sz="3733" b="0" i="0">
                <a:solidFill>
                  <a:schemeClr val="accent3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One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29371" y="2602704"/>
            <a:ext cx="11015133" cy="542805"/>
          </a:xfrm>
        </p:spPr>
        <p:txBody>
          <a:bodyPr/>
          <a:lstStyle>
            <a:lvl1pPr marL="0" indent="0">
              <a:buNone/>
              <a:defRPr sz="2133">
                <a:solidFill>
                  <a:schemeClr val="tx1"/>
                </a:solidFill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29371" y="3381894"/>
            <a:ext cx="11015133" cy="597807"/>
          </a:xfrm>
        </p:spPr>
        <p:txBody>
          <a:bodyPr anchor="b"/>
          <a:lstStyle>
            <a:lvl1pPr marL="0" indent="0">
              <a:buNone/>
              <a:defRPr sz="2667" b="0" i="0">
                <a:solidFill>
                  <a:schemeClr val="tx1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Two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29371" y="3977744"/>
            <a:ext cx="11015133" cy="542805"/>
          </a:xfrm>
        </p:spPr>
        <p:txBody>
          <a:bodyPr/>
          <a:lstStyle>
            <a:lvl1pPr marL="0" indent="0">
              <a:buNone/>
              <a:defRPr sz="2133">
                <a:solidFill>
                  <a:schemeClr val="tx1"/>
                </a:solidFill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29371" y="4720263"/>
            <a:ext cx="11015133" cy="597807"/>
          </a:xfrm>
        </p:spPr>
        <p:txBody>
          <a:bodyPr anchor="b"/>
          <a:lstStyle>
            <a:lvl1pPr marL="0" indent="0">
              <a:buNone/>
              <a:defRPr sz="1867" b="1" i="0">
                <a:solidFill>
                  <a:schemeClr val="bg2">
                    <a:lumMod val="65000"/>
                  </a:schemeClr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THREE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29371" y="5316114"/>
            <a:ext cx="11015133" cy="542805"/>
          </a:xfrm>
        </p:spPr>
        <p:txBody>
          <a:bodyPr/>
          <a:lstStyle>
            <a:lvl1pPr marL="0" indent="0">
              <a:buNone/>
              <a:defRPr sz="2133">
                <a:solidFill>
                  <a:schemeClr val="tx1"/>
                </a:solidFill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</p:spTree>
    <p:extLst>
      <p:ext uri="{BB962C8B-B14F-4D97-AF65-F5344CB8AC3E}">
        <p14:creationId xmlns:p14="http://schemas.microsoft.com/office/powerpoint/2010/main" val="383068327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20CBF8EC-00AA-43A3-A40A-C9B43668CC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715" y="2278383"/>
            <a:ext cx="4907376" cy="520700"/>
          </a:xfr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buNone/>
              <a:defRPr lang="en-US" sz="2667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226EAF78-E7AE-4F00-9035-3E16AB26C5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94795" y="2278383"/>
            <a:ext cx="4907376" cy="520700"/>
          </a:xfr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buNone/>
              <a:defRPr lang="en-US" sz="2667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71774025-A4B3-46A5-8D60-8129E5966E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713" y="2880629"/>
            <a:ext cx="4907376" cy="318943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7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59EDA73-4547-484F-915B-65864FB68E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94793" y="2880629"/>
            <a:ext cx="4907376" cy="318943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7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362299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F7DBC941-FC7E-481E-A9D4-D37E48FD744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715" y="2183266"/>
            <a:ext cx="3469125" cy="520700"/>
          </a:xfr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buNone/>
              <a:defRPr lang="en-US" sz="2667" b="0" i="0" kern="120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34DBD3D6-2097-4167-8B3A-0ADE7CBDC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714" y="2806713"/>
            <a:ext cx="3469125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7" b="0" i="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8EE1A093-E4E5-4D05-98BC-3842BE7FBB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4359" y="2183266"/>
            <a:ext cx="3469125" cy="520700"/>
          </a:xfr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buNone/>
              <a:defRPr lang="en-US" sz="2667" b="0" i="0" kern="120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BC1E1234-B69E-498B-B4C2-7F63B00BC56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4358" y="2806713"/>
            <a:ext cx="3469125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7" b="0" i="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9" name="Text Placeholder 30">
            <a:extLst>
              <a:ext uri="{FF2B5EF4-FFF2-40B4-BE49-F238E27FC236}">
                <a16:creationId xmlns:a16="http://schemas.microsoft.com/office/drawing/2014/main" id="{96D3C649-CD9F-48C5-9704-0A1B04B932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67000" y="2183266"/>
            <a:ext cx="3469125" cy="520700"/>
          </a:xfr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buNone/>
              <a:defRPr lang="en-US" sz="2667" b="0" i="0" kern="120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8C9AF090-BE55-4923-827D-7A853376331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66999" y="2806713"/>
            <a:ext cx="3469125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7" b="0" i="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86833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ix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/>
          </p:nvPr>
        </p:nvSpPr>
        <p:spPr>
          <a:xfrm>
            <a:off x="845427" y="2495017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4777257" y="2495017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8554536" y="2495017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845427" y="4648829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4777257" y="4648829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8554536" y="4648829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7143344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Title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742" y="1338318"/>
            <a:ext cx="5927545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200" b="0" i="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/>
            <a:r>
              <a:rPr lang="en-CA"/>
              <a:t>Section Break</a:t>
            </a:r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9698" y="-126649"/>
            <a:ext cx="1758209" cy="12243176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84281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44F2BB7-8D42-4247-990D-5F593DDCF438}"/>
              </a:ext>
            </a:extLst>
          </p:cNvPr>
          <p:cNvSpPr/>
          <p:nvPr userDrawn="1"/>
        </p:nvSpPr>
        <p:spPr>
          <a:xfrm rot="5400000" flipH="1">
            <a:off x="5151930" y="-188164"/>
            <a:ext cx="1888141" cy="1225562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05A96EE-A720-49D8-88DE-FBB53A51E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371" y="334969"/>
            <a:ext cx="11306755" cy="817275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201606147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 hasCustomPrompt="1"/>
          </p:nvPr>
        </p:nvSpPr>
        <p:spPr>
          <a:xfrm>
            <a:off x="429371" y="1314316"/>
            <a:ext cx="11306755" cy="3681261"/>
          </a:xfrm>
        </p:spPr>
        <p:txBody>
          <a:bodyPr>
            <a:noAutofit/>
          </a:bodyPr>
          <a:lstStyle>
            <a:lvl1pPr marL="309026" marR="0" indent="-309026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400" b="0" i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Click to edit Master text styles</a:t>
            </a:r>
          </a:p>
          <a:p>
            <a:pPr lvl="2"/>
            <a:r>
              <a:rPr lang="en-US"/>
              <a:t>Click to edit Master text styles</a:t>
            </a:r>
          </a:p>
          <a:p>
            <a:pPr lvl="3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1930" y="-188164"/>
            <a:ext cx="1888141" cy="1225562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12795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44F2BB7-8D42-4247-990D-5F593DDCF438}"/>
              </a:ext>
            </a:extLst>
          </p:cNvPr>
          <p:cNvSpPr/>
          <p:nvPr userDrawn="1"/>
        </p:nvSpPr>
        <p:spPr>
          <a:xfrm rot="5400000" flipH="1">
            <a:off x="5151930" y="-188164"/>
            <a:ext cx="1888141" cy="1225562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5246321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Titl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742" y="1338318"/>
            <a:ext cx="5927545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200" b="0" i="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/>
            <a:r>
              <a:rPr lang="en-CA"/>
              <a:t>Questions?</a:t>
            </a:r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9698" y="-126649"/>
            <a:ext cx="1758209" cy="12243176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1779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45726" y="-194368"/>
            <a:ext cx="1871829" cy="1228434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420" y="2485516"/>
            <a:ext cx="11005483" cy="9422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 you for attending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242" y="3866951"/>
            <a:ext cx="6711949" cy="582101"/>
          </a:xfrm>
        </p:spPr>
        <p:txBody>
          <a:bodyPr/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7" b="0" i="0" kern="1200" baseline="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39C271D-3769-BA47-9FD8-FAD76E4AF2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2993" y="4618969"/>
            <a:ext cx="1956984" cy="392921"/>
          </a:xfrm>
        </p:spPr>
        <p:txBody>
          <a:bodyPr/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7" b="0" i="0" kern="1200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/>
              </a:defRPr>
            </a:lvl1pPr>
          </a:lstStyle>
          <a:p>
            <a:pPr lvl="0"/>
            <a:r>
              <a:rPr lang="en-US"/>
              <a:t>@</a:t>
            </a:r>
            <a:r>
              <a:rPr lang="en-US" err="1"/>
              <a:t>yourhandle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1CABBE6-522A-A940-9A20-DF140D22FD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72320" y="4618969"/>
            <a:ext cx="2707581" cy="392921"/>
          </a:xfrm>
        </p:spPr>
        <p:txBody>
          <a:bodyPr/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7" b="0" i="0" kern="1200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/>
              </a:defRPr>
            </a:lvl1pPr>
          </a:lstStyle>
          <a:p>
            <a:pPr lvl="0"/>
            <a:r>
              <a:rPr lang="en-US" err="1"/>
              <a:t>email@company.com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833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1378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45726" y="-194368"/>
            <a:ext cx="1871829" cy="1228434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420" y="2485516"/>
            <a:ext cx="11005483" cy="9422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Coming up next…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0242" y="3866951"/>
            <a:ext cx="6711949" cy="582101"/>
          </a:xfrm>
        </p:spPr>
        <p:txBody>
          <a:bodyPr/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7" b="0" i="0" kern="1200" baseline="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/>
              </a:defRPr>
            </a:lvl1pPr>
          </a:lstStyle>
          <a:p>
            <a:pPr lvl="0"/>
            <a:r>
              <a:rPr lang="en-US"/>
              <a:t>[Next Session Title]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1CABBE6-522A-A940-9A20-DF140D22FD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0242" y="4815428"/>
            <a:ext cx="6711949" cy="392921"/>
          </a:xfrm>
        </p:spPr>
        <p:txBody>
          <a:bodyPr/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400" b="0" i="0" kern="1200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/>
              </a:defRPr>
            </a:lvl1pPr>
          </a:lstStyle>
          <a:p>
            <a:pPr lvl="0"/>
            <a:r>
              <a:rPr lang="en-US"/>
              <a:t>[Speaker Name]</a:t>
            </a:r>
          </a:p>
        </p:txBody>
      </p:sp>
    </p:spTree>
    <p:extLst>
      <p:ext uri="{BB962C8B-B14F-4D97-AF65-F5344CB8AC3E}">
        <p14:creationId xmlns:p14="http://schemas.microsoft.com/office/powerpoint/2010/main" val="340546244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estion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1">
            <a:extLst>
              <a:ext uri="{FF2B5EF4-FFF2-40B4-BE49-F238E27FC236}">
                <a16:creationId xmlns:a16="http://schemas.microsoft.com/office/drawing/2014/main" id="{554C47E5-A875-4A65-9B27-BDEA73321620}"/>
              </a:ext>
            </a:extLst>
          </p:cNvPr>
          <p:cNvSpPr/>
          <p:nvPr userDrawn="1"/>
        </p:nvSpPr>
        <p:spPr>
          <a:xfrm rot="5400000" flipH="1">
            <a:off x="5239698" y="-126649"/>
            <a:ext cx="1758209" cy="12243176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E66F65-E717-4473-8EA5-A589F0305E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95166" y="-815658"/>
            <a:ext cx="7452905" cy="745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481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/>
          </p:cNvCxnSpPr>
          <p:nvPr userDrawn="1"/>
        </p:nvCxnSpPr>
        <p:spPr>
          <a:xfrm>
            <a:off x="6096000" y="1232408"/>
            <a:ext cx="0" cy="4372184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055811" y="1890317"/>
            <a:ext cx="3596172" cy="927804"/>
          </a:xfrm>
        </p:spPr>
        <p:txBody>
          <a:bodyPr>
            <a:normAutofit/>
          </a:bodyPr>
          <a:lstStyle>
            <a:lvl1pPr marL="0" indent="0" algn="ctr">
              <a:lnSpc>
                <a:spcPct val="109000"/>
              </a:lnSpc>
              <a:buNone/>
              <a:defRPr lang="en-US" sz="1600" b="0" i="0" kern="1200" baseline="0" dirty="0">
                <a:solidFill>
                  <a:srgbClr val="555B5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Sponsor Description Here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 hasCustomPrompt="1"/>
          </p:nvPr>
        </p:nvSpPr>
        <p:spPr>
          <a:xfrm>
            <a:off x="2126167" y="1157762"/>
            <a:ext cx="1468573" cy="519197"/>
          </a:xfrm>
        </p:spPr>
        <p:txBody>
          <a:bodyPr anchor="ctr">
            <a:noAutofit/>
          </a:bodyPr>
          <a:lstStyle>
            <a:lvl1pPr algn="ctr">
              <a:defRPr sz="1400" b="0" i="0" baseline="0">
                <a:solidFill>
                  <a:srgbClr val="555B5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Logo Here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8BE7CC8-CDE6-4C03-97DD-02C64CC5066D}"/>
              </a:ext>
            </a:extLst>
          </p:cNvPr>
          <p:cNvGrpSpPr/>
          <p:nvPr userDrawn="1"/>
        </p:nvGrpSpPr>
        <p:grpSpPr>
          <a:xfrm>
            <a:off x="858446" y="5903361"/>
            <a:ext cx="6347903" cy="896576"/>
            <a:chOff x="-2322964" y="5832703"/>
            <a:chExt cx="8013856" cy="118370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2C05D9C-FB22-45A0-83A6-1E26651D2714}"/>
                </a:ext>
              </a:extLst>
            </p:cNvPr>
            <p:cNvSpPr txBox="1"/>
            <p:nvPr userDrawn="1"/>
          </p:nvSpPr>
          <p:spPr>
            <a:xfrm>
              <a:off x="-2322964" y="5832703"/>
              <a:ext cx="7553720" cy="341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377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</a:pPr>
              <a:r>
                <a:rPr lang="en-US" sz="1200" b="0" i="1" kern="1200" baseline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Gotham Light" charset="0"/>
                </a:rPr>
                <a:t>Supporting Sponsor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380407E-DB7F-4BFF-9E01-43A6E1905D1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96296" y="6359185"/>
              <a:ext cx="2694596" cy="657218"/>
            </a:xfrm>
            <a:prstGeom prst="rect">
              <a:avLst/>
            </a:prstGeom>
          </p:spPr>
        </p:pic>
      </p:grpSp>
      <p:sp>
        <p:nvSpPr>
          <p:cNvPr id="21" name="Parallelogram 1">
            <a:extLst>
              <a:ext uri="{FF2B5EF4-FFF2-40B4-BE49-F238E27FC236}">
                <a16:creationId xmlns:a16="http://schemas.microsoft.com/office/drawing/2014/main" id="{6F4C1FF9-A05C-42E9-8A98-CE47641DA737}"/>
              </a:ext>
            </a:extLst>
          </p:cNvPr>
          <p:cNvSpPr/>
          <p:nvPr userDrawn="1"/>
        </p:nvSpPr>
        <p:spPr>
          <a:xfrm rot="5400000" flipH="1">
            <a:off x="5151930" y="-188164"/>
            <a:ext cx="1888141" cy="1225562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6EFCFA5E-CA6F-48FE-A4E2-A3218E5953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623" y="137951"/>
            <a:ext cx="11306755" cy="817275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r>
              <a:rPr lang="en-CA" sz="4000"/>
              <a:t>Thank you to our Presenting Sponsors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49558DAF-3CB3-4A7C-939F-93137F79FC7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5811" y="4016013"/>
            <a:ext cx="3596172" cy="927804"/>
          </a:xfrm>
        </p:spPr>
        <p:txBody>
          <a:bodyPr>
            <a:normAutofit/>
          </a:bodyPr>
          <a:lstStyle>
            <a:lvl1pPr marL="0" indent="0" algn="ctr">
              <a:lnSpc>
                <a:spcPct val="109000"/>
              </a:lnSpc>
              <a:buNone/>
              <a:defRPr lang="en-US" sz="1600" b="0" i="0" kern="1200" baseline="0" dirty="0">
                <a:solidFill>
                  <a:srgbClr val="555B5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Sponsor Description Here</a:t>
            </a:r>
          </a:p>
        </p:txBody>
      </p:sp>
      <p:sp>
        <p:nvSpPr>
          <p:cNvPr id="25" name="Picture Placeholder 10">
            <a:extLst>
              <a:ext uri="{FF2B5EF4-FFF2-40B4-BE49-F238E27FC236}">
                <a16:creationId xmlns:a16="http://schemas.microsoft.com/office/drawing/2014/main" id="{905AFAFF-CB6D-4DDB-AB7A-4918108FA49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26167" y="3283458"/>
            <a:ext cx="1468573" cy="519197"/>
          </a:xfrm>
        </p:spPr>
        <p:txBody>
          <a:bodyPr anchor="ctr">
            <a:noAutofit/>
          </a:bodyPr>
          <a:lstStyle>
            <a:lvl1pPr algn="ctr">
              <a:defRPr sz="1400" b="0" i="0" baseline="0">
                <a:solidFill>
                  <a:srgbClr val="555B5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Logo Here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4FFA215F-7F72-43E0-B5EB-67AB44C331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61821" y="1942077"/>
            <a:ext cx="3596172" cy="927804"/>
          </a:xfrm>
        </p:spPr>
        <p:txBody>
          <a:bodyPr>
            <a:normAutofit/>
          </a:bodyPr>
          <a:lstStyle>
            <a:lvl1pPr marL="0" indent="0" algn="ctr">
              <a:lnSpc>
                <a:spcPct val="109000"/>
              </a:lnSpc>
              <a:buNone/>
              <a:defRPr lang="en-US" sz="1600" b="0" i="0" kern="1200" baseline="0" dirty="0">
                <a:solidFill>
                  <a:srgbClr val="555B5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Sponsor Description Here</a:t>
            </a:r>
          </a:p>
        </p:txBody>
      </p:sp>
      <p:sp>
        <p:nvSpPr>
          <p:cNvPr id="27" name="Picture Placeholder 10">
            <a:extLst>
              <a:ext uri="{FF2B5EF4-FFF2-40B4-BE49-F238E27FC236}">
                <a16:creationId xmlns:a16="http://schemas.microsoft.com/office/drawing/2014/main" id="{8FF64149-3BFC-4D2F-B894-BE3849C10C4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32176" y="1209522"/>
            <a:ext cx="1468573" cy="519197"/>
          </a:xfrm>
        </p:spPr>
        <p:txBody>
          <a:bodyPr anchor="ctr">
            <a:noAutofit/>
          </a:bodyPr>
          <a:lstStyle>
            <a:lvl1pPr algn="ctr">
              <a:defRPr sz="1400" b="0" i="0" baseline="0">
                <a:solidFill>
                  <a:srgbClr val="555B5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Logo Here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5C1DED9D-AD3F-4522-BB87-DED0440B32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61821" y="4067773"/>
            <a:ext cx="3596172" cy="927804"/>
          </a:xfrm>
        </p:spPr>
        <p:txBody>
          <a:bodyPr>
            <a:normAutofit/>
          </a:bodyPr>
          <a:lstStyle>
            <a:lvl1pPr marL="0" indent="0" algn="ctr">
              <a:lnSpc>
                <a:spcPct val="109000"/>
              </a:lnSpc>
              <a:buNone/>
              <a:defRPr lang="en-US" sz="1600" b="0" i="0" kern="1200" baseline="0" dirty="0">
                <a:solidFill>
                  <a:srgbClr val="555B5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Sponsor Description Here</a:t>
            </a:r>
          </a:p>
        </p:txBody>
      </p:sp>
      <p:sp>
        <p:nvSpPr>
          <p:cNvPr id="29" name="Picture Placeholder 10">
            <a:extLst>
              <a:ext uri="{FF2B5EF4-FFF2-40B4-BE49-F238E27FC236}">
                <a16:creationId xmlns:a16="http://schemas.microsoft.com/office/drawing/2014/main" id="{577B61FC-0B9E-4FEE-A321-E273ED25BED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432176" y="3335218"/>
            <a:ext cx="1468573" cy="519197"/>
          </a:xfrm>
        </p:spPr>
        <p:txBody>
          <a:bodyPr anchor="ctr">
            <a:noAutofit/>
          </a:bodyPr>
          <a:lstStyle>
            <a:lvl1pPr algn="ctr">
              <a:defRPr sz="1400" b="0" i="0" baseline="0">
                <a:solidFill>
                  <a:srgbClr val="555B5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Logo Here</a:t>
            </a:r>
          </a:p>
        </p:txBody>
      </p:sp>
    </p:spTree>
    <p:extLst>
      <p:ext uri="{BB962C8B-B14F-4D97-AF65-F5344CB8AC3E}">
        <p14:creationId xmlns:p14="http://schemas.microsoft.com/office/powerpoint/2010/main" val="38892547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29371" y="1774839"/>
            <a:ext cx="10972800" cy="4380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667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0" indent="0">
              <a:buClr>
                <a:schemeClr val="accent3"/>
              </a:buClr>
              <a:buFontTx/>
              <a:buNone/>
              <a:defRPr sz="24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393690" indent="0">
              <a:buClr>
                <a:schemeClr val="accent3"/>
              </a:buClr>
              <a:buFontTx/>
              <a:buNone/>
              <a:defRPr sz="2133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772565" indent="0">
              <a:buClr>
                <a:schemeClr val="accent3"/>
              </a:buClr>
              <a:buFontTx/>
              <a:buNone/>
              <a:defRPr sz="2133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1128156" indent="0">
              <a:buClr>
                <a:schemeClr val="accent3"/>
              </a:buClr>
              <a:buFontTx/>
              <a:buNone/>
              <a:defRPr sz="2133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052497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arallelogram 1">
            <a:extLst>
              <a:ext uri="{FF2B5EF4-FFF2-40B4-BE49-F238E27FC236}">
                <a16:creationId xmlns:a16="http://schemas.microsoft.com/office/drawing/2014/main" id="{ADC6CB67-963D-4E28-AEB7-3D8C880B7772}"/>
              </a:ext>
            </a:extLst>
          </p:cNvPr>
          <p:cNvSpPr/>
          <p:nvPr userDrawn="1"/>
        </p:nvSpPr>
        <p:spPr>
          <a:xfrm rot="5400000" flipH="1">
            <a:off x="5151930" y="-188164"/>
            <a:ext cx="1888141" cy="1225562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66972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321050" y="2374590"/>
            <a:ext cx="10989733" cy="2619183"/>
          </a:xfrm>
        </p:spPr>
        <p:txBody>
          <a:bodyPr>
            <a:noAutofit/>
          </a:bodyPr>
          <a:lstStyle>
            <a:lvl1pPr marL="309026" marR="0" indent="-309026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400" b="0" i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429371" y="1212332"/>
            <a:ext cx="10989733" cy="572792"/>
          </a:xfrm>
        </p:spPr>
        <p:txBody>
          <a:bodyPr>
            <a:no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667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1930" y="-188164"/>
            <a:ext cx="1888141" cy="1225562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4160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8264" y="4629790"/>
            <a:ext cx="602795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>
              <a:buNone/>
              <a:defRPr lang="en-US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/>
              </a:defRPr>
            </a:lvl1pPr>
          </a:lstStyle>
          <a:p>
            <a:pPr lvl="0"/>
            <a:r>
              <a:rPr lang="en-CA"/>
              <a:t>Subtitle</a:t>
            </a:r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68108" y="5597237"/>
            <a:ext cx="6028267" cy="573617"/>
          </a:xfrm>
        </p:spPr>
        <p:txBody>
          <a:bodyPr/>
          <a:lstStyle>
            <a:lvl1pPr marL="0" indent="0" algn="l" defTabSz="60958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1867" b="0" kern="1200" baseline="0" dirty="0" smtClean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/>
              <a:t>Speaker Name, Title, Company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68108" y="3274739"/>
            <a:ext cx="6028267" cy="1289540"/>
          </a:xfrm>
        </p:spPr>
        <p:txBody>
          <a:bodyPr anchor="b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Title here: No </a:t>
            </a:r>
          </a:p>
          <a:p>
            <a:pPr lvl="0"/>
            <a:r>
              <a:rPr lang="en-US"/>
              <a:t>more than 2 lines</a:t>
            </a:r>
          </a:p>
        </p:txBody>
      </p:sp>
      <p:sp>
        <p:nvSpPr>
          <p:cNvPr id="15" name="Parallelogram 53">
            <a:extLst>
              <a:ext uri="{FF2B5EF4-FFF2-40B4-BE49-F238E27FC236}">
                <a16:creationId xmlns:a16="http://schemas.microsoft.com/office/drawing/2014/main" id="{C547DB2E-3A42-CB46-9F16-F2DFD7625BF5}"/>
              </a:ext>
            </a:extLst>
          </p:cNvPr>
          <p:cNvSpPr/>
          <p:nvPr userDrawn="1"/>
        </p:nvSpPr>
        <p:spPr>
          <a:xfrm flipV="1">
            <a:off x="9184703" y="-30678"/>
            <a:ext cx="3036759" cy="5693347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228795"/>
              <a:gd name="connsiteY0" fmla="*/ 6618452 h 6618452"/>
              <a:gd name="connsiteX1" fmla="*/ 3531945 w 4228795"/>
              <a:gd name="connsiteY1" fmla="*/ 0 h 6618452"/>
              <a:gd name="connsiteX2" fmla="*/ 4228795 w 4228795"/>
              <a:gd name="connsiteY2" fmla="*/ 8082 h 6618452"/>
              <a:gd name="connsiteX3" fmla="*/ 2707423 w 4228795"/>
              <a:gd name="connsiteY3" fmla="*/ 6022880 h 6618452"/>
              <a:gd name="connsiteX4" fmla="*/ 0 w 4228795"/>
              <a:gd name="connsiteY4" fmla="*/ 6618452 h 6618452"/>
              <a:gd name="connsiteX0" fmla="*/ 0 w 4228795"/>
              <a:gd name="connsiteY0" fmla="*/ 6618452 h 6625887"/>
              <a:gd name="connsiteX1" fmla="*/ 3531945 w 4228795"/>
              <a:gd name="connsiteY1" fmla="*/ 0 h 6625887"/>
              <a:gd name="connsiteX2" fmla="*/ 4228795 w 4228795"/>
              <a:gd name="connsiteY2" fmla="*/ 8082 h 6625887"/>
              <a:gd name="connsiteX3" fmla="*/ 2890479 w 4228795"/>
              <a:gd name="connsiteY3" fmla="*/ 6625887 h 6625887"/>
              <a:gd name="connsiteX4" fmla="*/ 0 w 4228795"/>
              <a:gd name="connsiteY4" fmla="*/ 6618452 h 6625887"/>
              <a:gd name="connsiteX0" fmla="*/ 0 w 3531945"/>
              <a:gd name="connsiteY0" fmla="*/ 6618452 h 6625887"/>
              <a:gd name="connsiteX1" fmla="*/ 3531945 w 3531945"/>
              <a:gd name="connsiteY1" fmla="*/ 0 h 6625887"/>
              <a:gd name="connsiteX2" fmla="*/ 2732044 w 3531945"/>
              <a:gd name="connsiteY2" fmla="*/ 2075536 h 6625887"/>
              <a:gd name="connsiteX3" fmla="*/ 2890479 w 3531945"/>
              <a:gd name="connsiteY3" fmla="*/ 6625887 h 6625887"/>
              <a:gd name="connsiteX4" fmla="*/ 0 w 3531945"/>
              <a:gd name="connsiteY4" fmla="*/ 6618452 h 6625887"/>
              <a:gd name="connsiteX0" fmla="*/ 0 w 3531945"/>
              <a:gd name="connsiteY0" fmla="*/ 6618452 h 6625887"/>
              <a:gd name="connsiteX1" fmla="*/ 3531945 w 3531945"/>
              <a:gd name="connsiteY1" fmla="*/ 0 h 6625887"/>
              <a:gd name="connsiteX2" fmla="*/ 2893564 w 3531945"/>
              <a:gd name="connsiteY2" fmla="*/ 2010928 h 6625887"/>
              <a:gd name="connsiteX3" fmla="*/ 2890479 w 3531945"/>
              <a:gd name="connsiteY3" fmla="*/ 6625887 h 6625887"/>
              <a:gd name="connsiteX4" fmla="*/ 0 w 3531945"/>
              <a:gd name="connsiteY4" fmla="*/ 6618452 h 6625887"/>
              <a:gd name="connsiteX0" fmla="*/ 0 w 2893564"/>
              <a:gd name="connsiteY0" fmla="*/ 5369364 h 5376799"/>
              <a:gd name="connsiteX1" fmla="*/ 2864330 w 2893564"/>
              <a:gd name="connsiteY1" fmla="*/ 0 h 5376799"/>
              <a:gd name="connsiteX2" fmla="*/ 2893564 w 2893564"/>
              <a:gd name="connsiteY2" fmla="*/ 761840 h 5376799"/>
              <a:gd name="connsiteX3" fmla="*/ 2890479 w 2893564"/>
              <a:gd name="connsiteY3" fmla="*/ 5376799 h 5376799"/>
              <a:gd name="connsiteX4" fmla="*/ 0 w 2893564"/>
              <a:gd name="connsiteY4" fmla="*/ 5369364 h 5376799"/>
              <a:gd name="connsiteX0" fmla="*/ 0 w 2896634"/>
              <a:gd name="connsiteY0" fmla="*/ 5423205 h 5430640"/>
              <a:gd name="connsiteX1" fmla="*/ 2896634 w 2896634"/>
              <a:gd name="connsiteY1" fmla="*/ 0 h 5430640"/>
              <a:gd name="connsiteX2" fmla="*/ 2893564 w 2896634"/>
              <a:gd name="connsiteY2" fmla="*/ 815681 h 5430640"/>
              <a:gd name="connsiteX3" fmla="*/ 2890479 w 2896634"/>
              <a:gd name="connsiteY3" fmla="*/ 5430640 h 5430640"/>
              <a:gd name="connsiteX4" fmla="*/ 0 w 2896634"/>
              <a:gd name="connsiteY4" fmla="*/ 5423205 h 5430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96634" h="5430640">
                <a:moveTo>
                  <a:pt x="0" y="5423205"/>
                </a:moveTo>
                <a:lnTo>
                  <a:pt x="2896634" y="0"/>
                </a:lnTo>
                <a:cubicBezTo>
                  <a:pt x="2895611" y="271894"/>
                  <a:pt x="2894587" y="543787"/>
                  <a:pt x="2893564" y="815681"/>
                </a:cubicBezTo>
                <a:cubicBezTo>
                  <a:pt x="2892536" y="2354001"/>
                  <a:pt x="2891507" y="3892320"/>
                  <a:pt x="2890479" y="5430640"/>
                </a:cubicBezTo>
                <a:lnTo>
                  <a:pt x="0" y="542320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Parallelogram 53">
            <a:extLst>
              <a:ext uri="{FF2B5EF4-FFF2-40B4-BE49-F238E27FC236}">
                <a16:creationId xmlns:a16="http://schemas.microsoft.com/office/drawing/2014/main" id="{77B5575C-4715-D644-A469-D39C9A84C288}"/>
              </a:ext>
            </a:extLst>
          </p:cNvPr>
          <p:cNvSpPr/>
          <p:nvPr userDrawn="1"/>
        </p:nvSpPr>
        <p:spPr>
          <a:xfrm>
            <a:off x="7587889" y="-59499"/>
            <a:ext cx="4646440" cy="698716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758106 w 4301085"/>
              <a:gd name="connsiteY2" fmla="*/ 343414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758106"/>
              <a:gd name="connsiteY0" fmla="*/ 4965700 h 4965700"/>
              <a:gd name="connsiteX1" fmla="*/ 2647627 w 3758106"/>
              <a:gd name="connsiteY1" fmla="*/ 0 h 4965700"/>
              <a:gd name="connsiteX2" fmla="*/ 3758106 w 3758106"/>
              <a:gd name="connsiteY2" fmla="*/ 343414 h 4965700"/>
              <a:gd name="connsiteX3" fmla="*/ 3341893 w 3758106"/>
              <a:gd name="connsiteY3" fmla="*/ 4868350 h 4965700"/>
              <a:gd name="connsiteX4" fmla="*/ 0 w 3758106"/>
              <a:gd name="connsiteY4" fmla="*/ 4965700 h 4965700"/>
              <a:gd name="connsiteX0" fmla="*/ 0 w 3758106"/>
              <a:gd name="connsiteY0" fmla="*/ 4965700 h 4965700"/>
              <a:gd name="connsiteX1" fmla="*/ 2647627 w 3758106"/>
              <a:gd name="connsiteY1" fmla="*/ 0 h 4965700"/>
              <a:gd name="connsiteX2" fmla="*/ 3758106 w 3758106"/>
              <a:gd name="connsiteY2" fmla="*/ 343414 h 4965700"/>
              <a:gd name="connsiteX3" fmla="*/ 2995294 w 3758106"/>
              <a:gd name="connsiteY3" fmla="*/ 4892532 h 4965700"/>
              <a:gd name="connsiteX4" fmla="*/ 0 w 3758106"/>
              <a:gd name="connsiteY4" fmla="*/ 4965700 h 4965700"/>
              <a:gd name="connsiteX0" fmla="*/ 0 w 3758106"/>
              <a:gd name="connsiteY0" fmla="*/ 4965700 h 4965700"/>
              <a:gd name="connsiteX1" fmla="*/ 2647627 w 3758106"/>
              <a:gd name="connsiteY1" fmla="*/ 0 h 4965700"/>
              <a:gd name="connsiteX2" fmla="*/ 3758106 w 3758106"/>
              <a:gd name="connsiteY2" fmla="*/ 343414 h 4965700"/>
              <a:gd name="connsiteX3" fmla="*/ 3019475 w 3758106"/>
              <a:gd name="connsiteY3" fmla="*/ 4715202 h 4965700"/>
              <a:gd name="connsiteX4" fmla="*/ 0 w 3758106"/>
              <a:gd name="connsiteY4" fmla="*/ 4965700 h 4965700"/>
              <a:gd name="connsiteX0" fmla="*/ 0 w 3019475"/>
              <a:gd name="connsiteY0" fmla="*/ 4965700 h 4965700"/>
              <a:gd name="connsiteX1" fmla="*/ 2647627 w 3019475"/>
              <a:gd name="connsiteY1" fmla="*/ 0 h 4965700"/>
              <a:gd name="connsiteX2" fmla="*/ 2839216 w 3019475"/>
              <a:gd name="connsiteY2" fmla="*/ 351475 h 4965700"/>
              <a:gd name="connsiteX3" fmla="*/ 3019475 w 3019475"/>
              <a:gd name="connsiteY3" fmla="*/ 4715202 h 4965700"/>
              <a:gd name="connsiteX4" fmla="*/ 0 w 3019475"/>
              <a:gd name="connsiteY4" fmla="*/ 4965700 h 4965700"/>
              <a:gd name="connsiteX0" fmla="*/ 0 w 3306722"/>
              <a:gd name="connsiteY0" fmla="*/ 4976945 h 4976945"/>
              <a:gd name="connsiteX1" fmla="*/ 2647627 w 3306722"/>
              <a:gd name="connsiteY1" fmla="*/ 11245 h 4976945"/>
              <a:gd name="connsiteX2" fmla="*/ 3306722 w 3306722"/>
              <a:gd name="connsiteY2" fmla="*/ 0 h 4976945"/>
              <a:gd name="connsiteX3" fmla="*/ 3019475 w 3306722"/>
              <a:gd name="connsiteY3" fmla="*/ 4726447 h 4976945"/>
              <a:gd name="connsiteX4" fmla="*/ 0 w 3306722"/>
              <a:gd name="connsiteY4" fmla="*/ 4976945 h 4976945"/>
              <a:gd name="connsiteX0" fmla="*/ 0 w 3309651"/>
              <a:gd name="connsiteY0" fmla="*/ 4976945 h 4976945"/>
              <a:gd name="connsiteX1" fmla="*/ 2647627 w 3309651"/>
              <a:gd name="connsiteY1" fmla="*/ 11245 h 4976945"/>
              <a:gd name="connsiteX2" fmla="*/ 3306722 w 3309651"/>
              <a:gd name="connsiteY2" fmla="*/ 0 h 4976945"/>
              <a:gd name="connsiteX3" fmla="*/ 3309651 w 3309651"/>
              <a:gd name="connsiteY3" fmla="*/ 4968261 h 4976945"/>
              <a:gd name="connsiteX4" fmla="*/ 0 w 3309651"/>
              <a:gd name="connsiteY4" fmla="*/ 4976945 h 497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9651" h="4976945">
                <a:moveTo>
                  <a:pt x="0" y="4976945"/>
                </a:moveTo>
                <a:lnTo>
                  <a:pt x="2647627" y="11245"/>
                </a:lnTo>
                <a:lnTo>
                  <a:pt x="3306722" y="0"/>
                </a:lnTo>
                <a:cubicBezTo>
                  <a:pt x="3307698" y="1656087"/>
                  <a:pt x="3308675" y="3312174"/>
                  <a:pt x="3309651" y="4968261"/>
                </a:cubicBezTo>
                <a:lnTo>
                  <a:pt x="0" y="4976945"/>
                </a:lnTo>
                <a:close/>
              </a:path>
            </a:pathLst>
          </a:custGeom>
          <a:solidFill>
            <a:schemeClr val="accent3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00EC49-E77E-4156-874E-FB3B6E78EB5A}"/>
              </a:ext>
            </a:extLst>
          </p:cNvPr>
          <p:cNvSpPr/>
          <p:nvPr userDrawn="1"/>
        </p:nvSpPr>
        <p:spPr>
          <a:xfrm>
            <a:off x="3445565" y="6369254"/>
            <a:ext cx="8789975" cy="5878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5D41C9-F14F-4D1A-98A7-859A5730D364}"/>
              </a:ext>
            </a:extLst>
          </p:cNvPr>
          <p:cNvSpPr txBox="1"/>
          <p:nvPr userDrawn="1"/>
        </p:nvSpPr>
        <p:spPr>
          <a:xfrm>
            <a:off x="7672251" y="6413468"/>
            <a:ext cx="6261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Presenting Sponsor</a:t>
            </a:r>
          </a:p>
        </p:txBody>
      </p:sp>
    </p:spTree>
    <p:extLst>
      <p:ext uri="{BB962C8B-B14F-4D97-AF65-F5344CB8AC3E}">
        <p14:creationId xmlns:p14="http://schemas.microsoft.com/office/powerpoint/2010/main" val="136953743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6689" y="-34073"/>
            <a:ext cx="6633400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525" y="2514903"/>
            <a:ext cx="4331368" cy="627904"/>
          </a:xfrm>
        </p:spPr>
        <p:txBody>
          <a:bodyPr anchor="b"/>
          <a:lstStyle>
            <a:lvl1pPr algn="l">
              <a:defRPr sz="4267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755" y="3194534"/>
            <a:ext cx="4330700" cy="540913"/>
          </a:xfrm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7" b="0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lvl="0"/>
            <a:r>
              <a:rPr lang="en-US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9341" y="1514756"/>
            <a:ext cx="3929500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525" y="453292"/>
            <a:ext cx="1924051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9341" y="1873835"/>
            <a:ext cx="3929500" cy="792684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9341" y="3008431"/>
            <a:ext cx="3929500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9341" y="3367510"/>
            <a:ext cx="3929500" cy="792684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9341" y="4480060"/>
            <a:ext cx="3929500" cy="358448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7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9341" y="4839139"/>
            <a:ext cx="3929500" cy="792684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6050" y="4239145"/>
            <a:ext cx="3819404" cy="349251"/>
          </a:xfrm>
        </p:spPr>
        <p:txBody>
          <a:bodyPr/>
          <a:lstStyle>
            <a:lvl1pPr marL="0" indent="0" algn="l" defTabSz="1219170" rtl="0" eaLnBrk="1" latinLnBrk="0" hangingPunct="1">
              <a:buNone/>
              <a:defRPr lang="en-US" sz="1467" kern="1200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/</a:t>
            </a:r>
            <a:r>
              <a:rPr lang="en-US" sz="1467" err="1">
                <a:solidFill>
                  <a:schemeClr val="accent1"/>
                </a:solidFill>
              </a:rPr>
              <a:t>yourname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337" y="4751984"/>
            <a:ext cx="3816116" cy="349251"/>
          </a:xfrm>
        </p:spPr>
        <p:txBody>
          <a:bodyPr/>
          <a:lstStyle>
            <a:lvl1pPr marL="0" indent="0" algn="l" defTabSz="1219170" rtl="0" eaLnBrk="1" latinLnBrk="0" hangingPunct="1">
              <a:buNone/>
              <a:defRPr lang="en-US" sz="1467" kern="1200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@</a:t>
            </a:r>
            <a:r>
              <a:rPr lang="en-US" sz="1467" err="1">
                <a:solidFill>
                  <a:schemeClr val="accent1"/>
                </a:solidFill>
              </a:rPr>
              <a:t>yourhandle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780" y="5251601"/>
            <a:ext cx="3820672" cy="349251"/>
          </a:xfrm>
        </p:spPr>
        <p:txBody>
          <a:bodyPr/>
          <a:lstStyle>
            <a:lvl1pPr marL="0" indent="0" algn="l" defTabSz="1219170" rtl="0" eaLnBrk="1" latinLnBrk="0" hangingPunct="1">
              <a:buNone/>
              <a:defRPr lang="en-US" sz="1467" kern="1200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sz="1467" err="1">
                <a:solidFill>
                  <a:schemeClr val="accent1"/>
                </a:solidFill>
              </a:rPr>
              <a:t>yourname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15" name="Text Placeholder 48">
            <a:extLst>
              <a:ext uri="{FF2B5EF4-FFF2-40B4-BE49-F238E27FC236}">
                <a16:creationId xmlns:a16="http://schemas.microsoft.com/office/drawing/2014/main" id="{521CEFB5-969C-46E9-8C16-D1074F9C1AA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74780" y="5764440"/>
            <a:ext cx="3820672" cy="349251"/>
          </a:xfrm>
        </p:spPr>
        <p:txBody>
          <a:bodyPr/>
          <a:lstStyle>
            <a:lvl1pPr marL="0" indent="0" algn="l" defTabSz="1219170" rtl="0" eaLnBrk="1" latinLnBrk="0" hangingPunct="1">
              <a:buNone/>
              <a:defRPr lang="en-US" sz="1467" kern="1200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en-US" sz="1467" err="1">
                <a:solidFill>
                  <a:schemeClr val="accent1"/>
                </a:solidFill>
              </a:rPr>
              <a:t>youremail</a:t>
            </a:r>
            <a:endParaRPr lang="en-US" sz="1467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6362392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29371" y="2376394"/>
            <a:ext cx="10989733" cy="2619183"/>
          </a:xfrm>
        </p:spPr>
        <p:txBody>
          <a:bodyPr>
            <a:noAutofit/>
          </a:bodyPr>
          <a:lstStyle>
            <a:lvl1pPr marL="309026" marR="0" indent="-309026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400" b="0" i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9371" y="334969"/>
            <a:ext cx="10989733" cy="81727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429371" y="1212332"/>
            <a:ext cx="10989733" cy="572792"/>
          </a:xfrm>
        </p:spPr>
        <p:txBody>
          <a:bodyPr>
            <a:no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667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1930" y="-188164"/>
            <a:ext cx="1888141" cy="1225562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24808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 hasCustomPrompt="1"/>
          </p:nvPr>
        </p:nvSpPr>
        <p:spPr>
          <a:xfrm>
            <a:off x="429371" y="1314316"/>
            <a:ext cx="11306755" cy="3597072"/>
          </a:xfrm>
        </p:spPr>
        <p:txBody>
          <a:bodyPr>
            <a:noAutofit/>
          </a:bodyPr>
          <a:lstStyle>
            <a:lvl1pPr marL="309026" marR="0" indent="-309026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400" b="0" i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Click to edit Master text styles</a:t>
            </a:r>
          </a:p>
          <a:p>
            <a:pPr lvl="2"/>
            <a:r>
              <a:rPr lang="en-US"/>
              <a:t>Click to edit Master text styles</a:t>
            </a:r>
          </a:p>
          <a:p>
            <a:pPr lvl="3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1930" y="-188164"/>
            <a:ext cx="1888141" cy="1225562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232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B7059-9994-452B-97D3-B9424BDCF679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77DB7-DE37-4EA7-B5C7-4FE1B440C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19807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Titles are set 36pt Segoe 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29371" y="2006855"/>
            <a:ext cx="11015133" cy="597807"/>
          </a:xfrm>
        </p:spPr>
        <p:txBody>
          <a:bodyPr anchor="b"/>
          <a:lstStyle>
            <a:lvl1pPr marL="0" indent="0">
              <a:buNone/>
              <a:defRPr sz="3733" b="0" i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One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29371" y="2602704"/>
            <a:ext cx="11015133" cy="542805"/>
          </a:xfrm>
        </p:spPr>
        <p:txBody>
          <a:bodyPr/>
          <a:lstStyle>
            <a:lvl1pPr marL="0" indent="0">
              <a:buNone/>
              <a:defRPr sz="2133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29371" y="3381894"/>
            <a:ext cx="11015133" cy="597807"/>
          </a:xfrm>
        </p:spPr>
        <p:txBody>
          <a:bodyPr anchor="b"/>
          <a:lstStyle>
            <a:lvl1pPr marL="0" indent="0">
              <a:buNone/>
              <a:defRPr sz="2667" b="0" i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Two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29371" y="3977744"/>
            <a:ext cx="11015133" cy="542805"/>
          </a:xfrm>
        </p:spPr>
        <p:txBody>
          <a:bodyPr/>
          <a:lstStyle>
            <a:lvl1pPr marL="0" indent="0">
              <a:buNone/>
              <a:defRPr sz="2133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29371" y="4720263"/>
            <a:ext cx="11015133" cy="597807"/>
          </a:xfrm>
        </p:spPr>
        <p:txBody>
          <a:bodyPr anchor="b"/>
          <a:lstStyle>
            <a:lvl1pPr marL="0" indent="0">
              <a:buNone/>
              <a:defRPr sz="1867" b="1" i="0">
                <a:solidFill>
                  <a:schemeClr val="bg2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THREE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29371" y="5316114"/>
            <a:ext cx="11015133" cy="542805"/>
          </a:xfrm>
        </p:spPr>
        <p:txBody>
          <a:bodyPr/>
          <a:lstStyle>
            <a:lvl1pPr marL="0" indent="0">
              <a:buNone/>
              <a:defRPr sz="2133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3pPr marL="393690" marR="0" indent="-39369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</p:spTree>
    <p:extLst>
      <p:ext uri="{BB962C8B-B14F-4D97-AF65-F5344CB8AC3E}">
        <p14:creationId xmlns:p14="http://schemas.microsoft.com/office/powerpoint/2010/main" val="53229157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21715" y="2278383"/>
            <a:ext cx="4907376" cy="520700"/>
          </a:xfr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buNone/>
              <a:defRPr lang="en-US" sz="2667" b="0" i="0" kern="120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494795" y="2278383"/>
            <a:ext cx="4907376" cy="520700"/>
          </a:xfr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buNone/>
              <a:defRPr lang="en-US" sz="2667" b="0" i="0" kern="120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21713" y="2880629"/>
            <a:ext cx="4907376" cy="318943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7" b="0" i="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494793" y="2880629"/>
            <a:ext cx="4907376" cy="318943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7" b="0" i="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588046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65F210F2-521B-6741-B975-50EF2D4EC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715" y="2183266"/>
            <a:ext cx="3469125" cy="520700"/>
          </a:xfr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buNone/>
              <a:defRPr lang="en-US" sz="2667" b="0" i="0" kern="120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C6336D19-C3A6-B54B-B7DA-6CC247A3B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714" y="2806713"/>
            <a:ext cx="3469125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7" b="0" i="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5F626A8B-0B08-5A4E-AAA8-5CC160150B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4359" y="2183266"/>
            <a:ext cx="3469125" cy="520700"/>
          </a:xfr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buNone/>
              <a:defRPr lang="en-US" sz="2667" b="0" i="0" kern="120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736DCF7-76FB-D641-9BC4-BEA06A076A3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4358" y="2806713"/>
            <a:ext cx="3469125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7" b="0" i="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30">
            <a:extLst>
              <a:ext uri="{FF2B5EF4-FFF2-40B4-BE49-F238E27FC236}">
                <a16:creationId xmlns:a16="http://schemas.microsoft.com/office/drawing/2014/main" id="{9030E0D3-B5C3-8F43-B31B-2885A9BCA2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67000" y="2183266"/>
            <a:ext cx="3469125" cy="520700"/>
          </a:xfr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buNone/>
              <a:defRPr lang="en-US" sz="2667" b="0" i="0" kern="120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9B6C99B5-835B-5B44-9225-15F0E3BE23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66999" y="2806713"/>
            <a:ext cx="3469125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7" b="0" i="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lvl="0" indent="0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99931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arallelogram 1">
            <a:extLst>
              <a:ext uri="{FF2B5EF4-FFF2-40B4-BE49-F238E27FC236}">
                <a16:creationId xmlns:a16="http://schemas.microsoft.com/office/drawing/2014/main" id="{ADC6CB67-963D-4E28-AEB7-3D8C880B7772}"/>
              </a:ext>
            </a:extLst>
          </p:cNvPr>
          <p:cNvSpPr/>
          <p:nvPr userDrawn="1"/>
        </p:nvSpPr>
        <p:spPr>
          <a:xfrm rot="5400000" flipH="1">
            <a:off x="5151930" y="-188164"/>
            <a:ext cx="1888141" cy="1225562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4916738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44F2BB7-8D42-4247-990D-5F593DDCF438}"/>
              </a:ext>
            </a:extLst>
          </p:cNvPr>
          <p:cNvSpPr/>
          <p:nvPr userDrawn="1"/>
        </p:nvSpPr>
        <p:spPr>
          <a:xfrm rot="5400000" flipH="1">
            <a:off x="5151930" y="-188164"/>
            <a:ext cx="1888141" cy="1225562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05A96EE-A720-49D8-88DE-FBB53A51E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371" y="334969"/>
            <a:ext cx="11306755" cy="8172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392125654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Title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742" y="1338318"/>
            <a:ext cx="5927545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200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/>
              <a:t>Section Break</a:t>
            </a:r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9698" y="-126649"/>
            <a:ext cx="1758209" cy="12243176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7871301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ection Title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742" y="1338318"/>
            <a:ext cx="5927545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200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/>
              <a:t>Questions?</a:t>
            </a:r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9698" y="-126649"/>
            <a:ext cx="1758209" cy="12243176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7434597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45726" y="-194368"/>
            <a:ext cx="1871829" cy="12284343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420" y="2485516"/>
            <a:ext cx="11005483" cy="9422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200" dirty="0">
                <a:solidFill>
                  <a:schemeClr val="tx1"/>
                </a:solidFill>
              </a:rPr>
              <a:t>Thank you for attending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242" y="3866951"/>
            <a:ext cx="6711949" cy="582101"/>
          </a:xfrm>
        </p:spPr>
        <p:txBody>
          <a:bodyPr/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7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39C271D-3769-BA47-9FD8-FAD76E4AF2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2993" y="4618969"/>
            <a:ext cx="1956984" cy="392921"/>
          </a:xfrm>
        </p:spPr>
        <p:txBody>
          <a:bodyPr/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7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/>
              <a:t>@</a:t>
            </a:r>
            <a:r>
              <a:rPr lang="en-US" err="1"/>
              <a:t>yourhandle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1CABBE6-522A-A940-9A20-DF140D22FD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72320" y="4618969"/>
            <a:ext cx="2707581" cy="392921"/>
          </a:xfrm>
        </p:spPr>
        <p:txBody>
          <a:bodyPr/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7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err="1"/>
              <a:t>email@company.com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06738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92D8B-DBD0-4D91-A9DB-D3A98E804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403698-30EC-4297-87E7-0D4D015FD0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2BDF82-17CE-42F0-86AB-4071299224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74505-BA65-423B-903A-51AA0C096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FF317-3A4F-4553-A694-04A7852D185E}" type="datetimeFigureOut">
              <a:rPr lang="en-US" smtClean="0"/>
              <a:t>5/23/2021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FE9166-FC2F-4DFD-A948-16AF44FE6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8F83B-DAFD-4360-8A6D-CE3B9992E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57D3-3089-47A0-BE9E-4A1AA38765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21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61.xml"/><Relationship Id="rId3" Type="http://schemas.openxmlformats.org/officeDocument/2006/relationships/slideLayout" Target="../slideLayouts/slideLayout38.xml"/><Relationship Id="rId21" Type="http://schemas.openxmlformats.org/officeDocument/2006/relationships/slideLayout" Target="../slideLayouts/slideLayout56.xml"/><Relationship Id="rId34" Type="http://schemas.openxmlformats.org/officeDocument/2006/relationships/image" Target="../media/image3.png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5" Type="http://schemas.openxmlformats.org/officeDocument/2006/relationships/slideLayout" Target="../slideLayouts/slideLayout60.xml"/><Relationship Id="rId33" Type="http://schemas.openxmlformats.org/officeDocument/2006/relationships/theme" Target="../theme/theme5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55.xml"/><Relationship Id="rId29" Type="http://schemas.openxmlformats.org/officeDocument/2006/relationships/slideLayout" Target="../slideLayouts/slideLayout64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59.xml"/><Relationship Id="rId32" Type="http://schemas.openxmlformats.org/officeDocument/2006/relationships/slideLayout" Target="../slideLayouts/slideLayout67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31" Type="http://schemas.openxmlformats.org/officeDocument/2006/relationships/slideLayout" Target="../slideLayouts/slideLayout66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.xml"/><Relationship Id="rId13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85.xml"/><Relationship Id="rId26" Type="http://schemas.openxmlformats.org/officeDocument/2006/relationships/slideLayout" Target="../slideLayouts/slideLayout93.xml"/><Relationship Id="rId3" Type="http://schemas.openxmlformats.org/officeDocument/2006/relationships/slideLayout" Target="../slideLayouts/slideLayout70.xml"/><Relationship Id="rId21" Type="http://schemas.openxmlformats.org/officeDocument/2006/relationships/slideLayout" Target="../slideLayouts/slideLayout88.xml"/><Relationship Id="rId7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4.xml"/><Relationship Id="rId25" Type="http://schemas.openxmlformats.org/officeDocument/2006/relationships/slideLayout" Target="../slideLayouts/slideLayout92.xml"/><Relationship Id="rId2" Type="http://schemas.openxmlformats.org/officeDocument/2006/relationships/slideLayout" Target="../slideLayouts/slideLayout69.xml"/><Relationship Id="rId16" Type="http://schemas.openxmlformats.org/officeDocument/2006/relationships/slideLayout" Target="../slideLayouts/slideLayout83.xml"/><Relationship Id="rId20" Type="http://schemas.openxmlformats.org/officeDocument/2006/relationships/slideLayout" Target="../slideLayouts/slideLayout87.xml"/><Relationship Id="rId29" Type="http://schemas.openxmlformats.org/officeDocument/2006/relationships/slideLayout" Target="../slideLayouts/slideLayout96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24" Type="http://schemas.openxmlformats.org/officeDocument/2006/relationships/slideLayout" Target="../slideLayouts/slideLayout91.xml"/><Relationship Id="rId32" Type="http://schemas.openxmlformats.org/officeDocument/2006/relationships/theme" Target="../theme/theme6.xml"/><Relationship Id="rId5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82.xml"/><Relationship Id="rId23" Type="http://schemas.openxmlformats.org/officeDocument/2006/relationships/slideLayout" Target="../slideLayouts/slideLayout90.xml"/><Relationship Id="rId28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77.xml"/><Relationship Id="rId19" Type="http://schemas.openxmlformats.org/officeDocument/2006/relationships/slideLayout" Target="../slideLayouts/slideLayout86.xml"/><Relationship Id="rId31" Type="http://schemas.openxmlformats.org/officeDocument/2006/relationships/slideLayout" Target="../slideLayouts/slideLayout98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89.xml"/><Relationship Id="rId27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1224643"/>
            <a:ext cx="11582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772909"/>
            <a:ext cx="10972800" cy="29420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35886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848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kern="1200" cap="all" baseline="0">
          <a:solidFill>
            <a:srgbClr val="3D156F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None/>
        <a:defRPr sz="2400" b="1" kern="1200" cap="none" baseline="0">
          <a:solidFill>
            <a:srgbClr val="7EBF36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None/>
        <a:defRPr sz="2000" kern="1200" baseline="0">
          <a:solidFill>
            <a:srgbClr val="3D156F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None/>
        <a:defRPr sz="1800" b="1" kern="1200" baseline="0">
          <a:solidFill>
            <a:srgbClr val="3D156F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 baseline="0">
          <a:solidFill>
            <a:srgbClr val="3D156F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F1B7059-9994-452B-97D3-B9424BDCF679}" type="datetimeFigureOut">
              <a:rPr lang="en-US" smtClean="0"/>
              <a:pPr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CC077DB7-DE37-4EA7-B5C7-4FE1B440C5D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753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F1B7059-9994-452B-97D3-B9424BDCF679}" type="datetimeFigureOut">
              <a:rPr lang="en-US" smtClean="0"/>
              <a:pPr/>
              <a:t>5/23/2021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CC077DB7-DE37-4EA7-B5C7-4FE1B440C5D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406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838202"/>
            <a:ext cx="10972800" cy="5287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80060" y="122030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525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</p:sldLayoutIdLst>
  <p:hf hdr="0" ftr="0" dt="0"/>
  <p:txStyles>
    <p:titleStyle>
      <a:lvl1pPr algn="l" defTabSz="457194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342896" indent="-342896" algn="l" defTabSz="457194" rtl="0" eaLnBrk="1" latinLnBrk="0" hangingPunct="1">
        <a:spcBef>
          <a:spcPct val="20000"/>
        </a:spcBef>
        <a:buFont typeface="Wingdings" charset="2"/>
        <a:buChar char="§"/>
        <a:defRPr sz="30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742940" indent="-285746" algn="l" defTabSz="457194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86" indent="-228597" algn="l" defTabSz="457194" rtl="0" eaLnBrk="1" latinLnBrk="0" hangingPunct="1">
        <a:spcBef>
          <a:spcPct val="20000"/>
        </a:spcBef>
        <a:buFont typeface="Wingdings" charset="2"/>
        <a:buChar char="§"/>
        <a:defRPr sz="22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80" indent="-228597" algn="l" defTabSz="457194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74" indent="-228597" algn="l" defTabSz="457194" rtl="0" eaLnBrk="1" latinLnBrk="0" hangingPunct="1">
        <a:spcBef>
          <a:spcPct val="20000"/>
        </a:spcBef>
        <a:buFont typeface="Wingdings" charset="2"/>
        <a:buChar char="§"/>
        <a:defRPr sz="18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69" indent="-228597" algn="l" defTabSz="45719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64" indent="-228597" algn="l" defTabSz="45719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58" indent="-228597" algn="l" defTabSz="45719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52" indent="-228597" algn="l" defTabSz="45719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4" algn="l" defTabSz="4571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9" algn="l" defTabSz="4571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3" algn="l" defTabSz="4571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77" algn="l" defTabSz="4571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1" algn="l" defTabSz="4571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67" algn="l" defTabSz="4571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1" algn="l" defTabSz="4571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55" algn="l" defTabSz="4571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247CF2-0778-BA41-B16A-74AFCF6AB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799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53035-D35F-A043-90CF-5B66E296C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289249"/>
            <a:ext cx="10515599" cy="48877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597" lvl="0" indent="-228597" algn="l" defTabSz="91438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34"/>
              </a:buBlip>
            </a:pPr>
            <a:r>
              <a:rPr lang="en-US"/>
              <a:t>Click to edit Master text styles</a:t>
            </a:r>
          </a:p>
          <a:p>
            <a:pPr marL="685791" lvl="1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marL="1142986" lvl="2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C000"/>
              </a:buClr>
              <a:buFont typeface="Courier New" panose="02070309020205020404" pitchFamily="49" charset="0"/>
              <a:buChar char="o"/>
            </a:pPr>
            <a:r>
              <a:rPr lang="en-US"/>
              <a:t>Third level</a:t>
            </a:r>
          </a:p>
          <a:p>
            <a:pPr marL="1600180" lvl="3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/>
              <a:t>Fourth level</a:t>
            </a:r>
          </a:p>
          <a:p>
            <a:pPr marL="2057374" lvl="4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90462-BEE9-824D-910D-CEC552C688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5A4DB-61A5-F04E-A4DE-64D26C501D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57186" y="6356351"/>
            <a:ext cx="4966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3"/>
                </a:solidFill>
              </a:defRPr>
            </a:lvl1pPr>
          </a:lstStyle>
          <a:p>
            <a:fld id="{3F38F04D-CF8C-FA49-B256-3C6C7BE473B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6181F1-9B27-9746-B266-C90D71F08EFD}"/>
              </a:ext>
            </a:extLst>
          </p:cNvPr>
          <p:cNvCxnSpPr/>
          <p:nvPr userDrawn="1"/>
        </p:nvCxnSpPr>
        <p:spPr>
          <a:xfrm>
            <a:off x="11353800" y="6356351"/>
            <a:ext cx="0" cy="36512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814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  <p:sldLayoutId id="2147483807" r:id="rId32"/>
  </p:sldLayoutIdLst>
  <p:hf hdr="0" ftr="0" dt="0"/>
  <p:txStyles>
    <p:titleStyle>
      <a:lvl1pPr algn="l" defTabSz="914389" rtl="0" eaLnBrk="1" latinLnBrk="0" hangingPunct="1">
        <a:lnSpc>
          <a:spcPct val="90000"/>
        </a:lnSpc>
        <a:spcBef>
          <a:spcPct val="0"/>
        </a:spcBef>
        <a:buNone/>
        <a:defRPr sz="4000" b="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597" indent="-228597" algn="l" defTabSz="91438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kern="1200" dirty="0" smtClean="0">
          <a:solidFill>
            <a:schemeClr val="tx1"/>
          </a:solidFill>
          <a:latin typeface="+mj-lt"/>
          <a:ea typeface="+mn-ea"/>
          <a:cs typeface="+mn-cs"/>
        </a:defRPr>
      </a:lvl1pPr>
      <a:lvl2pPr marL="685791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kern="1200" dirty="0" smtClean="0">
          <a:solidFill>
            <a:schemeClr val="tx1"/>
          </a:solidFill>
          <a:latin typeface="+mj-lt"/>
          <a:ea typeface="+mn-ea"/>
          <a:cs typeface="+mn-cs"/>
        </a:defRPr>
      </a:lvl2pPr>
      <a:lvl3pPr marL="1142986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latin typeface="+mj-lt"/>
          <a:ea typeface="+mn-ea"/>
          <a:cs typeface="+mn-cs"/>
        </a:defRPr>
      </a:lvl3pPr>
      <a:lvl4pPr marL="1600180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latin typeface="+mj-lt"/>
          <a:ea typeface="+mn-ea"/>
          <a:cs typeface="+mn-cs"/>
        </a:defRPr>
      </a:lvl4pPr>
      <a:lvl5pPr marL="205737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j-lt"/>
          <a:ea typeface="+mn-ea"/>
          <a:cs typeface="+mn-cs"/>
        </a:defRPr>
      </a:lvl5pPr>
      <a:lvl6pPr marL="2514569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6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58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52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4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9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3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7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6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55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29371" y="334969"/>
            <a:ext cx="11306755" cy="817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29371" y="1507836"/>
            <a:ext cx="11306755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04792" marR="0" lvl="0" indent="-304792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414954"/>
                </a:solidFill>
                <a:effectLst/>
                <a:uLnTx/>
                <a:uFillTx/>
                <a:latin typeface="Segoe UI"/>
              </a:rPr>
              <a:t>Click to edit Master text styles</a:t>
            </a:r>
          </a:p>
          <a:p>
            <a:pPr marL="914377" marR="0" lvl="1" indent="-304792" algn="l" defTabSz="1219170" rtl="0" eaLnBrk="1" fontAlgn="auto" latinLnBrk="0" hangingPunct="1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67" b="0" i="0" u="none" strike="noStrike" kern="1200" cap="none" spc="0" normalizeH="0" baseline="0" noProof="0">
                <a:ln>
                  <a:noFill/>
                </a:ln>
                <a:solidFill>
                  <a:srgbClr val="414954"/>
                </a:solidFill>
                <a:effectLst/>
                <a:uLnTx/>
                <a:uFillTx/>
                <a:latin typeface="Segoe UI"/>
              </a:rPr>
              <a:t>Second level</a:t>
            </a:r>
          </a:p>
          <a:p>
            <a:pPr marL="1523962" marR="0" lvl="2" indent="-304792" algn="l" defTabSz="1219170" rtl="0" eaLnBrk="1" fontAlgn="auto" latinLnBrk="0" hangingPunct="1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414954"/>
                </a:solidFill>
                <a:effectLst/>
                <a:uLnTx/>
                <a:uFillTx/>
                <a:latin typeface="Segoe UI"/>
              </a:rPr>
              <a:t>Third level</a:t>
            </a:r>
          </a:p>
          <a:p>
            <a:pPr marL="2133547" marR="0" lvl="3" indent="-304792" algn="l" defTabSz="1219170" rtl="0" eaLnBrk="1" fontAlgn="auto" latinLnBrk="0" hangingPunct="1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33" b="0" i="0" u="none" strike="noStrike" kern="1200" cap="none" spc="0" normalizeH="0" baseline="0" noProof="0">
                <a:ln>
                  <a:noFill/>
                </a:ln>
                <a:solidFill>
                  <a:srgbClr val="414954"/>
                </a:solidFill>
                <a:effectLst/>
                <a:uLnTx/>
                <a:uFillTx/>
                <a:latin typeface="Segoe UI"/>
              </a:rPr>
              <a:t>Fourth level</a:t>
            </a:r>
          </a:p>
          <a:p>
            <a:pPr marL="2743131" marR="0" lvl="4" indent="-304792" algn="l" defTabSz="1219170" rtl="0" eaLnBrk="1" fontAlgn="auto" latinLnBrk="0" hangingPunct="1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33" b="0" i="0" u="none" strike="noStrike" kern="1200" cap="none" spc="0" normalizeH="0" baseline="0" noProof="0">
                <a:ln>
                  <a:noFill/>
                </a:ln>
                <a:solidFill>
                  <a:srgbClr val="414954"/>
                </a:solidFill>
                <a:effectLst/>
                <a:uLnTx/>
                <a:uFillTx/>
                <a:latin typeface="Segoe UI"/>
              </a:rPr>
              <a:t>Fifth level</a:t>
            </a:r>
            <a:endParaRPr kumimoji="0" lang="en-CA" sz="2133" b="0" i="0" u="none" strike="noStrike" kern="1200" cap="none" spc="0" normalizeH="0" baseline="0" noProof="0">
              <a:ln>
                <a:noFill/>
              </a:ln>
              <a:solidFill>
                <a:srgbClr val="414954"/>
              </a:solidFill>
              <a:effectLst/>
              <a:uLnTx/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537817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  <p:sldLayoutId id="2147483895" r:id="rId11"/>
    <p:sldLayoutId id="2147483896" r:id="rId12"/>
    <p:sldLayoutId id="2147483897" r:id="rId13"/>
    <p:sldLayoutId id="2147483898" r:id="rId14"/>
    <p:sldLayoutId id="2147483899" r:id="rId15"/>
    <p:sldLayoutId id="2147483900" r:id="rId16"/>
    <p:sldLayoutId id="2147483901" r:id="rId17"/>
    <p:sldLayoutId id="2147483902" r:id="rId18"/>
    <p:sldLayoutId id="2147483903" r:id="rId19"/>
    <p:sldLayoutId id="2147483904" r:id="rId20"/>
    <p:sldLayoutId id="2147483905" r:id="rId21"/>
    <p:sldLayoutId id="2147483906" r:id="rId22"/>
    <p:sldLayoutId id="2147483907" r:id="rId23"/>
    <p:sldLayoutId id="2147483908" r:id="rId24"/>
    <p:sldLayoutId id="2147483909" r:id="rId25"/>
    <p:sldLayoutId id="2147483911" r:id="rId26"/>
    <p:sldLayoutId id="2147483914" r:id="rId27"/>
    <p:sldLayoutId id="2147483915" r:id="rId28"/>
    <p:sldLayoutId id="2147483916" r:id="rId29"/>
    <p:sldLayoutId id="2147483917" r:id="rId30"/>
    <p:sldLayoutId id="2147483918" r:id="rId31"/>
  </p:sldLayoutIdLst>
  <p:hf hdr="0" ftr="0" dt="0"/>
  <p:txStyles>
    <p:titleStyle>
      <a:lvl1pPr marL="0" marR="0" indent="0" algn="l" defTabSz="609585" rtl="0" eaLnBrk="1" fontAlgn="auto" latinLnBrk="0" hangingPunct="1">
        <a:lnSpc>
          <a:spcPts val="4667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800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304792" marR="0" indent="-304792" algn="l" defTabSz="1219170" rtl="0" eaLnBrk="1" fontAlgn="auto" latinLnBrk="0" hangingPunct="1">
        <a:lnSpc>
          <a:spcPct val="90000"/>
        </a:lnSpc>
        <a:spcBef>
          <a:spcPts val="133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32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914377" marR="0" indent="-304792" algn="l" defTabSz="1219170" rtl="0" eaLnBrk="1" fontAlgn="auto" latinLnBrk="0" hangingPunct="1">
        <a:lnSpc>
          <a:spcPct val="90000"/>
        </a:lnSpc>
        <a:spcBef>
          <a:spcPts val="667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en-US" sz="2667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1523962" marR="0" indent="-304792" algn="l" defTabSz="1219170" rtl="0" eaLnBrk="1" fontAlgn="auto" latinLnBrk="0" hangingPunct="1">
        <a:lnSpc>
          <a:spcPct val="90000"/>
        </a:lnSpc>
        <a:spcBef>
          <a:spcPts val="667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en-US" sz="24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2133547" marR="0" indent="-304792" algn="l" defTabSz="1219170" rtl="0" eaLnBrk="1" fontAlgn="auto" latinLnBrk="0" hangingPunct="1">
        <a:lnSpc>
          <a:spcPct val="90000"/>
        </a:lnSpc>
        <a:spcBef>
          <a:spcPts val="667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en-US" sz="24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2743131" marR="0" indent="-304792" algn="l" defTabSz="1219170" rtl="0" eaLnBrk="1" fontAlgn="auto" latinLnBrk="0" hangingPunct="1">
        <a:lnSpc>
          <a:spcPct val="90000"/>
        </a:lnSpc>
        <a:spcBef>
          <a:spcPts val="667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en-US" sz="2400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tact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williamadba/sql-server-toolbox" TargetMode="External"/><Relationship Id="rId4" Type="http://schemas.openxmlformats.org/officeDocument/2006/relationships/hyperlink" Target="https://github.com/Microsoft/sql-server-samples/releases/tag/widWideWorldImporters-Full.bake-world-importers-v1.0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customXml" Target="../ink/ink3.xml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e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g"/><Relationship Id="rId5" Type="http://schemas.openxmlformats.org/officeDocument/2006/relationships/image" Target="../media/image26.png"/><Relationship Id="rId4" Type="http://schemas.openxmlformats.org/officeDocument/2006/relationships/image" Target="../media/image25.jpeg"/><Relationship Id="rId9" Type="http://schemas.openxmlformats.org/officeDocument/2006/relationships/image" Target="../media/image3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5" Type="http://schemas.openxmlformats.org/officeDocument/2006/relationships/customXml" Target="../ink/ink6.xml"/><Relationship Id="rId4" Type="http://schemas.openxmlformats.org/officeDocument/2006/relationships/customXml" Target="../ink/ink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5" Type="http://schemas.openxmlformats.org/officeDocument/2006/relationships/customXml" Target="../ink/ink9.xml"/><Relationship Id="rId4" Type="http://schemas.openxmlformats.org/officeDocument/2006/relationships/customXml" Target="../ink/ink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sql/relational-databases/automatic-tuning/automatic-tuning" TargetMode="External"/><Relationship Id="rId5" Type="http://schemas.openxmlformats.org/officeDocument/2006/relationships/customXml" Target="../ink/ink12.xml"/><Relationship Id="rId4" Type="http://schemas.openxmlformats.org/officeDocument/2006/relationships/customXml" Target="../ink/ink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5" Type="http://schemas.openxmlformats.org/officeDocument/2006/relationships/customXml" Target="../ink/ink15.xml"/><Relationship Id="rId4" Type="http://schemas.openxmlformats.org/officeDocument/2006/relationships/customXml" Target="../ink/ink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skills.com/BLOGS/PAUL/post/Why-did-the-Windows-7-RC-failure-happen.aspx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sqlxpertise.com/2017/10/16/sys-dm_os_host_info-dmv-to-find-operating-system-information-in-sql-server-2017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hyperlink" Target="http://blogs.msdn.com/jimmymay/archive/2008/10/30/drum-roll-please-the-debut-of-the-sql-dmv-all-stars-dream-team.aspx" TargetMode="External"/><Relationship Id="rId13" Type="http://schemas.openxmlformats.org/officeDocument/2006/relationships/hyperlink" Target="http://www.sqlskills.com/BLOGS/PAUL/post/Indexes-From-Every-Angle-How-can-you-tell-if-an-index-is-being-used.aspx" TargetMode="External"/><Relationship Id="rId18" Type="http://schemas.openxmlformats.org/officeDocument/2006/relationships/hyperlink" Target="http://sqlblog.com/blogs/aaron_bertrand/archive/2011/04/25/more-changes-you-might-not-have-noticed-in-the-sql-server-2008-r2-sp1-ctp.aspx" TargetMode="External"/><Relationship Id="rId3" Type="http://schemas.openxmlformats.org/officeDocument/2006/relationships/hyperlink" Target="http://technet.microsoft.com/en-us/library/cc966413.aspx" TargetMode="External"/><Relationship Id="rId21" Type="http://schemas.openxmlformats.org/officeDocument/2006/relationships/hyperlink" Target="https://www.sqlshack.com/sql-server-2019-new-dmf-sys-dm_db_page_info/" TargetMode="External"/><Relationship Id="rId7" Type="http://schemas.openxmlformats.org/officeDocument/2006/relationships/hyperlink" Target="http://sqlblog.com/blogs/kevin_kline/archive/2009/04/07/looking-for-good-dmv-database-admin-queries.aspx" TargetMode="External"/><Relationship Id="rId12" Type="http://schemas.openxmlformats.org/officeDocument/2006/relationships/hyperlink" Target="http://www.sqlskills.com/BLOGS/PAUL/post/Inside-sysdm_db_index_physical_stats.aspx" TargetMode="External"/><Relationship Id="rId17" Type="http://schemas.openxmlformats.org/officeDocument/2006/relationships/hyperlink" Target="http://msdn.microsoft.com/en-us/library/aa366541(VS.85).aspx" TargetMode="External"/><Relationship Id="rId2" Type="http://schemas.openxmlformats.org/officeDocument/2006/relationships/hyperlink" Target="http://www.sqlskills.com/BLOGS/PAUL/post/Why-did-the-Windows-7-RC-failure-happen.aspx" TargetMode="External"/><Relationship Id="rId16" Type="http://schemas.openxmlformats.org/officeDocument/2006/relationships/hyperlink" Target="http://www.sql-server-performance.com/articles/per/bm_performance_dashboard_2005_p2.aspx" TargetMode="External"/><Relationship Id="rId20" Type="http://schemas.openxmlformats.org/officeDocument/2006/relationships/hyperlink" Target="https://docs.microsoft.com/sql/relational-databases/system-dynamic-management-views/sys-dm-db-log-info-transact-sql?view=sql-server-201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harmilasanctuary.wordpress.com/about/database-performance-dmvs-for-ms-sql-2005/" TargetMode="External"/><Relationship Id="rId11" Type="http://schemas.openxmlformats.org/officeDocument/2006/relationships/hyperlink" Target="http://www.sqlservercentral.com/articles/DMV/64425/" TargetMode="External"/><Relationship Id="rId5" Type="http://schemas.openxmlformats.org/officeDocument/2006/relationships/hyperlink" Target="http://glennberrysqlperformance.spaces.live.com/blog/cns!45041418ECCAA960!1446.entry" TargetMode="External"/><Relationship Id="rId15" Type="http://schemas.openxmlformats.org/officeDocument/2006/relationships/hyperlink" Target="http://www.sqlpassion.at/archive/2014/11/24/deadlocks-caused-by-missing-indexes-in-sql-server/?utm_content=buffer523a4&amp;utm_medium=social&amp;utm_source=twitter.com&amp;utm_campaign=buffer" TargetMode="External"/><Relationship Id="rId10" Type="http://schemas.openxmlformats.org/officeDocument/2006/relationships/hyperlink" Target="http://msdn.microsoft.com/en-us/magazine/cc135978.aspx" TargetMode="External"/><Relationship Id="rId19" Type="http://schemas.openxmlformats.org/officeDocument/2006/relationships/hyperlink" Target="http://www.sqlskills.com/BLOGS/PAUL/category/Spinlocks.aspx" TargetMode="External"/><Relationship Id="rId4" Type="http://schemas.openxmlformats.org/officeDocument/2006/relationships/hyperlink" Target="http://www.codeproject.com/KB/database/Dynamic_Management_Views.aspx" TargetMode="External"/><Relationship Id="rId9" Type="http://schemas.openxmlformats.org/officeDocument/2006/relationships/hyperlink" Target="http://blogs.msdn.com/psssql/archive/2007/02/21/sql-server-2005-performance-statistics-script.aspx" TargetMode="External"/><Relationship Id="rId14" Type="http://schemas.openxmlformats.org/officeDocument/2006/relationships/hyperlink" Target="http://kswain.blogspot.com/2008/04/sysdmosperformancecounters-dynamic.html" TargetMode="Externa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qlskills.com/blogs/paul/wait-statistics-or-please-tell-me-where-it-hurt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7.xml"/><Relationship Id="rId5" Type="http://schemas.openxmlformats.org/officeDocument/2006/relationships/image" Target="../media/image43.jpeg"/><Relationship Id="rId4" Type="http://schemas.openxmlformats.org/officeDocument/2006/relationships/hyperlink" Target="https://www.thewallsproject.org/programs/futures_fund/" TargetMode="Externa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9.xml"/><Relationship Id="rId5" Type="http://schemas.openxmlformats.org/officeDocument/2006/relationships/image" Target="../media/image45.png"/><Relationship Id="rId4" Type="http://schemas.openxmlformats.org/officeDocument/2006/relationships/hyperlink" Target="https://www.linkedin.com/in/williamdassaf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 vert="horz" lIns="121920" tIns="60960" rIns="121920" bIns="60960" rtlCol="0" anchor="t">
            <a:noAutofit/>
          </a:bodyPr>
          <a:lstStyle/>
          <a:p>
            <a:r>
              <a:rPr lang="en-US" dirty="0">
                <a:latin typeface="Roboto" panose="02000000000000000000"/>
              </a:rPr>
              <a:t>William Assaf, Senior Content Developer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8106" y="1781909"/>
            <a:ext cx="10314769" cy="2782371"/>
          </a:xfrm>
        </p:spPr>
        <p:txBody>
          <a:bodyPr/>
          <a:lstStyle/>
          <a:p>
            <a:r>
              <a:rPr lang="en-US" sz="7200" dirty="0">
                <a:latin typeface="Roboto"/>
              </a:rPr>
              <a:t>SQL Server Admin Best Practices with DMVs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690F38-F6F6-4FED-A0AD-0BFDC37606DA}"/>
              </a:ext>
            </a:extLst>
          </p:cNvPr>
          <p:cNvSpPr txBox="1"/>
          <p:nvPr/>
        </p:nvSpPr>
        <p:spPr>
          <a:xfrm>
            <a:off x="668106" y="519890"/>
            <a:ext cx="11522681" cy="697563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/>
          <a:p>
            <a:pPr defTabSz="1219170"/>
            <a:r>
              <a:rPr lang="en-US" sz="3733" b="1" dirty="0">
                <a:solidFill>
                  <a:srgbClr val="000000"/>
                </a:solidFill>
                <a:latin typeface="Roboto"/>
                <a:ea typeface="Roboto" panose="02000000000000000000" pitchFamily="2" charset="0"/>
              </a:rPr>
              <a:t>May 25, 2021</a:t>
            </a:r>
            <a:endParaRPr lang="en-US" sz="3733" dirty="0">
              <a:solidFill>
                <a:srgbClr val="000000"/>
              </a:solidFill>
              <a:latin typeface="Roboto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96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448300"/>
          </a:xfrm>
        </p:spPr>
        <p:txBody>
          <a:bodyPr>
            <a:normAutofit/>
          </a:bodyPr>
          <a:lstStyle/>
          <a:p>
            <a:r>
              <a:rPr lang="en-US" sz="3600" dirty="0"/>
              <a:t>CXPACKET – clear indication of excessive execution plan parallelism and CPU is struggling.</a:t>
            </a:r>
          </a:p>
          <a:p>
            <a:pPr lvl="1"/>
            <a:r>
              <a:rPr lang="en-US" sz="3200" dirty="0"/>
              <a:t>Look into MAXDOP settings, it may be appropriate to reduce large parallel queries from impacting performance</a:t>
            </a:r>
          </a:p>
          <a:p>
            <a:pPr lvl="1"/>
            <a:r>
              <a:rPr lang="en-US" sz="3200" dirty="0"/>
              <a:t>MAXDOP can be configured server-wide, but also in recent versions of SQL, at the </a:t>
            </a:r>
            <a:r>
              <a:rPr lang="en-US" sz="3200" b="1" dirty="0"/>
              <a:t>query</a:t>
            </a:r>
            <a:r>
              <a:rPr lang="en-US" sz="3200" dirty="0"/>
              <a:t> or </a:t>
            </a:r>
            <a:r>
              <a:rPr lang="en-US" sz="3200" b="1" dirty="0"/>
              <a:t>database</a:t>
            </a:r>
            <a:r>
              <a:rPr lang="en-US" sz="3200" dirty="0"/>
              <a:t> level.</a:t>
            </a:r>
          </a:p>
          <a:p>
            <a:pPr lvl="1"/>
            <a:r>
              <a:rPr lang="en-US" sz="3200" dirty="0"/>
              <a:t>Enforcing MAXDOP is one of the better implementations of the Resource Governor (Enterprise-only)</a:t>
            </a:r>
          </a:p>
          <a:p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1074400" cy="5448300"/>
          </a:xfrm>
        </p:spPr>
        <p:txBody>
          <a:bodyPr>
            <a:noAutofit/>
          </a:bodyPr>
          <a:lstStyle/>
          <a:p>
            <a:r>
              <a:rPr lang="en-US" sz="3500" dirty="0"/>
              <a:t>CXPACKET </a:t>
            </a:r>
            <a:r>
              <a:rPr lang="en-US" sz="3500" b="0" dirty="0"/>
              <a:t>has</a:t>
            </a:r>
            <a:r>
              <a:rPr lang="en-US" sz="3500" dirty="0"/>
              <a:t> </a:t>
            </a:r>
            <a:r>
              <a:rPr lang="en-US" sz="3500" b="0" dirty="0"/>
              <a:t>split into CXPACKET &amp; CXCONSUMER</a:t>
            </a:r>
          </a:p>
          <a:p>
            <a:r>
              <a:rPr lang="en-US" sz="3200" b="0" dirty="0"/>
              <a:t>CXPACKET used to be from threads that both </a:t>
            </a:r>
            <a:r>
              <a:rPr lang="en-US" sz="3200" dirty="0"/>
              <a:t>consume </a:t>
            </a:r>
            <a:r>
              <a:rPr lang="en-US" sz="3200" b="0" dirty="0"/>
              <a:t>and </a:t>
            </a:r>
            <a:r>
              <a:rPr lang="en-US" sz="3200" dirty="0"/>
              <a:t>produce </a:t>
            </a:r>
            <a:r>
              <a:rPr lang="en-US" sz="3200" b="0" dirty="0"/>
              <a:t>data in query plan. </a:t>
            </a:r>
          </a:p>
          <a:p>
            <a:r>
              <a:rPr lang="en-US" sz="3200" dirty="0"/>
              <a:t>Producer </a:t>
            </a:r>
            <a:r>
              <a:rPr lang="en-US" sz="3200" b="0" dirty="0"/>
              <a:t>threads were most problematic, most impacted by the parallelism, and most affected by out-of-date statistics. Now, </a:t>
            </a:r>
            <a:r>
              <a:rPr lang="en-US" sz="3200" dirty="0"/>
              <a:t>only producer </a:t>
            </a:r>
            <a:r>
              <a:rPr lang="en-US" sz="3200" b="0" dirty="0"/>
              <a:t>threads are reported by CXPACKET. </a:t>
            </a:r>
          </a:p>
          <a:p>
            <a:r>
              <a:rPr lang="en-US" sz="3200" b="0" dirty="0"/>
              <a:t>The </a:t>
            </a:r>
            <a:r>
              <a:rPr lang="en-US" sz="3200" dirty="0"/>
              <a:t>consumer </a:t>
            </a:r>
            <a:r>
              <a:rPr lang="en-US" sz="3200" b="0" dirty="0"/>
              <a:t>threads, that you have less control over, are now reported by CXCONSUMER, less important.</a:t>
            </a:r>
          </a:p>
          <a:p>
            <a:r>
              <a:rPr lang="en-US" sz="3200" b="0" dirty="0"/>
              <a:t>As a result, after SQL 2016 SP2, SQL 2017 CU3, SQL 2019, </a:t>
            </a:r>
            <a:r>
              <a:rPr lang="en-US" sz="3200" dirty="0"/>
              <a:t>CXPACKET will be lower.</a:t>
            </a:r>
            <a:endParaRPr lang="en-US" sz="32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002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OLEDB– describes waits associated with external communication via the OLE DB provider.</a:t>
            </a:r>
          </a:p>
          <a:p>
            <a:r>
              <a:rPr lang="en-US" sz="3200" b="0" dirty="0"/>
              <a:t>Commonly used by SQL Server Integration Services (SSIS) packages, Microsoft Office applications (including querying Excel files), linked servers using the OLE DB provider, and third-party tools. </a:t>
            </a:r>
          </a:p>
          <a:p>
            <a:r>
              <a:rPr lang="en-US" sz="3200" b="0" dirty="0"/>
              <a:t>It could also be generated by </a:t>
            </a:r>
            <a:r>
              <a:rPr lang="en-US" sz="3200" dirty="0"/>
              <a:t>internal</a:t>
            </a:r>
            <a:r>
              <a:rPr lang="en-US" sz="3200" b="0" dirty="0"/>
              <a:t> commands like DBCC CHECKDB.</a:t>
            </a:r>
            <a:endParaRPr lang="en-US" sz="60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504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SOS_SCHEDULER_YIELD – clear indication of CPU pressure when this is the highest wait</a:t>
            </a:r>
          </a:p>
          <a:p>
            <a:pPr lvl="1"/>
            <a:r>
              <a:rPr lang="en-US" sz="3600" dirty="0"/>
              <a:t>Too many runnable tasks for available threads</a:t>
            </a:r>
          </a:p>
          <a:p>
            <a:pPr lvl="1"/>
            <a:r>
              <a:rPr lang="en-US" sz="3600" dirty="0"/>
              <a:t>A SQL task stopped and “yielded” to another task</a:t>
            </a:r>
          </a:p>
          <a:p>
            <a:pPr lvl="1"/>
            <a:r>
              <a:rPr lang="en-US" sz="3600" dirty="0"/>
              <a:t>Increasing CPU is the simplest but crude </a:t>
            </a:r>
          </a:p>
          <a:p>
            <a:pPr lvl="1"/>
            <a:r>
              <a:rPr lang="en-US" sz="3600" dirty="0"/>
              <a:t>Look for and reduce CPU-intense queries (later)</a:t>
            </a:r>
          </a:p>
          <a:p>
            <a:endParaRPr lang="en-US" sz="4000" dirty="0"/>
          </a:p>
          <a:p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619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RESOURCE_SEMAPHORE – request is waiting on memory to be gathered before starting</a:t>
            </a:r>
          </a:p>
          <a:p>
            <a:pPr lvl="1"/>
            <a:r>
              <a:rPr lang="en-US" sz="3600" dirty="0"/>
              <a:t>	Indication of memory pressure caused by: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en-US" sz="3600" dirty="0"/>
              <a:t>Insufficient system memory (unlikely)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en-US" sz="3600" dirty="0"/>
              <a:t>Poor query design, poor indexing, inefficient execution plan (likely)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56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914400"/>
            <a:ext cx="10972800" cy="5410201"/>
          </a:xfrm>
        </p:spPr>
        <p:txBody>
          <a:bodyPr>
            <a:normAutofit/>
          </a:bodyPr>
          <a:lstStyle/>
          <a:p>
            <a:r>
              <a:rPr lang="en-US" sz="3200" dirty="0" err="1"/>
              <a:t>PAGELATCH_xx</a:t>
            </a:r>
            <a:r>
              <a:rPr lang="en-US" sz="3200" dirty="0"/>
              <a:t> - Nothing to do with Physical IO. Contention over a page in memory.</a:t>
            </a:r>
          </a:p>
          <a:p>
            <a:pPr lvl="1"/>
            <a:r>
              <a:rPr lang="en-US" sz="2800" dirty="0"/>
              <a:t>	Could be </a:t>
            </a:r>
            <a:r>
              <a:rPr lang="en-US" sz="2800" dirty="0" err="1"/>
              <a:t>tempdb</a:t>
            </a:r>
            <a:r>
              <a:rPr lang="en-US" sz="2800" dirty="0"/>
              <a:t> temp tables are being overused. </a:t>
            </a:r>
          </a:p>
          <a:p>
            <a:pPr lvl="1"/>
            <a:r>
              <a:rPr lang="en-US" sz="2800" dirty="0"/>
              <a:t>	Could be an INSERT statement hotspot on a table (more next).</a:t>
            </a:r>
            <a:endParaRPr lang="en-US" sz="3200" dirty="0"/>
          </a:p>
          <a:p>
            <a:r>
              <a:rPr lang="en-US" sz="3200" dirty="0" err="1"/>
              <a:t>PAGEIOLATCH_xx</a:t>
            </a:r>
            <a:r>
              <a:rPr lang="en-US" sz="3200" dirty="0"/>
              <a:t> – Physical IO, reading data from disk into memory. Hard disks/SAN are struggling to keep up.  </a:t>
            </a:r>
          </a:p>
          <a:p>
            <a:pPr lvl="1"/>
            <a:r>
              <a:rPr lang="en-US" sz="2800" dirty="0"/>
              <a:t>Often this is because of inefficient application code, not disk.</a:t>
            </a:r>
          </a:p>
          <a:p>
            <a:pPr lvl="1"/>
            <a:r>
              <a:rPr lang="en-US" sz="2800" dirty="0"/>
              <a:t>Or, executives/analysts/goons are running MS Access or Excel and pulling down entire tables.</a:t>
            </a:r>
          </a:p>
          <a:p>
            <a:pPr lvl="1"/>
            <a:r>
              <a:rPr lang="en-US" sz="2800" dirty="0"/>
              <a:t>Can indicate slowness of SAN, but check queries first.</a:t>
            </a:r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52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990599"/>
            <a:ext cx="11277600" cy="5410201"/>
          </a:xfrm>
        </p:spPr>
        <p:txBody>
          <a:bodyPr>
            <a:noAutofit/>
          </a:bodyPr>
          <a:lstStyle/>
          <a:p>
            <a:pPr lvl="1" indent="-742950"/>
            <a:r>
              <a:rPr lang="en-US" sz="34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PAGELATCH_xx</a:t>
            </a:r>
            <a:r>
              <a:rPr lang="en-US" sz="3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3400" dirty="0"/>
              <a:t>- </a:t>
            </a:r>
            <a:r>
              <a:rPr lang="en-US" sz="3400" i="1" dirty="0"/>
              <a:t>New in SQL 2019 - </a:t>
            </a:r>
            <a:r>
              <a:rPr lang="en-US" sz="3400" dirty="0"/>
              <a:t>A new index option </a:t>
            </a:r>
            <a:r>
              <a:rPr lang="en-US" sz="3400" b="1" dirty="0"/>
              <a:t>OPTIMIZE_FOR_SEQUENTIAL_KEY</a:t>
            </a:r>
            <a:r>
              <a:rPr lang="en-US" sz="3400" dirty="0"/>
              <a:t> specifically for table keys on IDENTITY/SEQUENCE because of </a:t>
            </a:r>
            <a:r>
              <a:rPr lang="en-US" sz="3400" b="1" dirty="0"/>
              <a:t>“hot spots” for sequential inserts</a:t>
            </a:r>
            <a:r>
              <a:rPr lang="en-US" sz="3400" dirty="0"/>
              <a:t>. </a:t>
            </a:r>
          </a:p>
          <a:p>
            <a:pPr lvl="1"/>
            <a:r>
              <a:rPr lang="en-US" sz="3400" dirty="0"/>
              <a:t>If you observe high amounts of </a:t>
            </a:r>
            <a:r>
              <a:rPr lang="en-US" sz="3400" b="1" dirty="0"/>
              <a:t>PAGELATCH_EX</a:t>
            </a:r>
            <a:r>
              <a:rPr lang="en-US" sz="3400" dirty="0"/>
              <a:t>, it may be because of this contention for individual pages in memory </a:t>
            </a:r>
            <a:r>
              <a:rPr lang="en-US" sz="3400" b="1" dirty="0"/>
              <a:t>due to many concurrent sequential inserts.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0" dirty="0"/>
              <a:t>Improves performance up to 30% for </a:t>
            </a:r>
            <a:r>
              <a:rPr lang="en-US" sz="3600" b="0" i="1" dirty="0"/>
              <a:t>concurrent inserts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0" dirty="0"/>
              <a:t>Add to the definition of each sequential key index!</a:t>
            </a:r>
          </a:p>
          <a:p>
            <a:pPr lvl="1"/>
            <a:endParaRPr lang="en-US" sz="3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931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990599"/>
            <a:ext cx="11277600" cy="5410201"/>
          </a:xfrm>
        </p:spPr>
        <p:txBody>
          <a:bodyPr>
            <a:noAutofit/>
          </a:bodyPr>
          <a:lstStyle/>
          <a:p>
            <a:pPr lvl="1" indent="-742950"/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ASYNC_IO_COMPLETION – waiting for disk I/O to complete that is </a:t>
            </a:r>
            <a:r>
              <a:rPr lang="en-US" sz="40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related to data pages. </a:t>
            </a:r>
          </a:p>
          <a:p>
            <a:pPr lvl="1" indent="-742950"/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Could be growth or writes to: Log files, Backups/Restores, autogrowth events</a:t>
            </a:r>
          </a:p>
          <a:p>
            <a:pPr lvl="1" indent="-742950"/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Expected during long-running SQL backups, </a:t>
            </a:r>
            <a:b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as are BACKUPIO and BACKUPBUFFER</a:t>
            </a:r>
          </a:p>
          <a:p>
            <a:pPr lvl="1" indent="-742950"/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6453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://ecx.images-amazon.com/images/I/513T87SVA9L._SS500_.jpg">
            <a:extLst>
              <a:ext uri="{FF2B5EF4-FFF2-40B4-BE49-F238E27FC236}">
                <a16:creationId xmlns:a16="http://schemas.microsoft.com/office/drawing/2014/main" id="{FF0E237D-5D34-4914-8F02-AAAC6CA416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13"/>
          <a:stretch/>
        </p:blipFill>
        <p:spPr bwMode="auto">
          <a:xfrm>
            <a:off x="8077200" y="2462213"/>
            <a:ext cx="3962400" cy="4447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914400"/>
            <a:ext cx="10972800" cy="5410201"/>
          </a:xfrm>
        </p:spPr>
        <p:txBody>
          <a:bodyPr>
            <a:normAutofit/>
          </a:bodyPr>
          <a:lstStyle/>
          <a:p>
            <a:r>
              <a:rPr lang="en-US" sz="3200" dirty="0"/>
              <a:t>ASYNC_NETWORK_IO – Common, caused by waits involving the reception of data by the remote clients.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dirty="0"/>
              <a:t>Almost certainly </a:t>
            </a:r>
            <a:r>
              <a:rPr lang="en-US" sz="3200" b="0" i="1" dirty="0"/>
              <a:t>not </a:t>
            </a:r>
            <a:r>
              <a:rPr lang="en-US" sz="3200" b="0" dirty="0"/>
              <a:t>caused by the network.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dirty="0"/>
              <a:t>Almost certainly caused by poor </a:t>
            </a:r>
            <a:br>
              <a:rPr lang="en-US" sz="3200" b="0" dirty="0"/>
            </a:br>
            <a:r>
              <a:rPr lang="en-US" sz="3200" b="0" dirty="0"/>
              <a:t>queries, such as SELECT *’s</a:t>
            </a:r>
            <a:br>
              <a:rPr lang="en-US" sz="3200" b="0" dirty="0"/>
            </a:br>
            <a:r>
              <a:rPr lang="en-US" sz="3200" b="0" dirty="0"/>
              <a:t>with no WHERE clause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dirty="0"/>
              <a:t>Look for queries with high row counts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dirty="0"/>
              <a:t>Will be caused by Office apps </a:t>
            </a:r>
            <a:br>
              <a:rPr lang="en-US" sz="3200" b="0" dirty="0"/>
            </a:br>
            <a:r>
              <a:rPr lang="en-US" sz="3200" b="0" dirty="0"/>
              <a:t>that query entire tables </a:t>
            </a:r>
            <a:r>
              <a:rPr lang="en-US" sz="3200" b="0" dirty="0">
                <a:sym typeface="Wingdings" panose="05000000000000000000" pitchFamily="2" charset="2"/>
              </a:rPr>
              <a:t>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883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000" dirty="0"/>
              <a:t>When to analyze?</a:t>
            </a:r>
          </a:p>
          <a:p>
            <a:r>
              <a:rPr lang="en-US" sz="4000" b="0" dirty="0"/>
              <a:t>Use on healthy or troubled systems, look for trending from a </a:t>
            </a:r>
            <a:r>
              <a:rPr lang="en-US" sz="4000" dirty="0"/>
              <a:t>baseline</a:t>
            </a:r>
            <a:r>
              <a:rPr lang="en-US" sz="4000" b="0" dirty="0"/>
              <a:t>.</a:t>
            </a:r>
          </a:p>
          <a:p>
            <a:r>
              <a:rPr lang="en-US" sz="4000" b="0" dirty="0"/>
              <a:t>Determine which waits are impacting performance server-wide.  It is one of the best DMV’s for server-wide performance.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Getting Started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Audience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Purpose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Questions at middle and end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Slides and samples will be posted at 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hlinkClick r:id="rId3"/>
              </a:rPr>
              <a:t>SQLTact.com</a:t>
            </a: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hlinkClick r:id="rId4"/>
              </a:rPr>
              <a:t>WideWorldImporters sample 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  <a:hlinkClick r:id="rId4"/>
              </a:rPr>
              <a:t>db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hlinkClick r:id="rId4"/>
              </a:rPr>
              <a:t> on 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  <a:hlinkClick r:id="rId4"/>
              </a:rPr>
              <a:t>Github</a:t>
            </a: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Sparkhound Toolbox for all Labs on 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</a:rPr>
              <a:t>Github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b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hlinkClick r:id="rId5"/>
              </a:rPr>
              <a:t>github.com/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  <a:hlinkClick r:id="rId5"/>
              </a:rPr>
              <a:t>sparkhoundsql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hlinkClick r:id="rId5"/>
              </a:rPr>
              <a:t>/sql-server-toolbox</a:t>
            </a: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600" u="sng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76400" y="4876801"/>
            <a:ext cx="8686800" cy="1569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</a:pP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241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448300"/>
          </a:xfrm>
        </p:spPr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This number is a forever-growing aggregate.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Over time, recent changes will not affect the large aggregate numbers well.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For your performance-sensitive servers, consider a regimen of storing the numbers every week or day, and comparing the difference to see how the wait stats are changing.</a:t>
            </a:r>
          </a:p>
          <a:p>
            <a:pPr>
              <a:buNone/>
            </a:pPr>
            <a:endParaRPr lang="en-US" sz="4000" dirty="0"/>
          </a:p>
          <a:p>
            <a:pPr>
              <a:buNone/>
            </a:pPr>
            <a:r>
              <a:rPr lang="en-US" sz="3600" dirty="0"/>
              <a:t>Lab: </a:t>
            </a:r>
            <a:r>
              <a:rPr lang="en-US" sz="3600" dirty="0" err="1"/>
              <a:t>dm_os_wait_stats.sql</a:t>
            </a:r>
            <a:endParaRPr lang="en-US" sz="3600" dirty="0"/>
          </a:p>
          <a:p>
            <a:pPr>
              <a:buNone/>
            </a:pP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7760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0" y="1481140"/>
            <a:ext cx="10058400" cy="3929060"/>
          </a:xfrm>
        </p:spPr>
        <p:txBody>
          <a:bodyPr>
            <a:normAutofit/>
          </a:bodyPr>
          <a:lstStyle/>
          <a:p>
            <a:pPr marL="514350" indent="-514350">
              <a:spcBef>
                <a:spcPts val="0"/>
              </a:spcBef>
              <a:defRPr/>
            </a:pPr>
            <a:r>
              <a:rPr lang="en-US" sz="3600" dirty="0"/>
              <a:t>Again, </a:t>
            </a:r>
            <a:r>
              <a:rPr lang="en-US" sz="3600" dirty="0" err="1"/>
              <a:t>sys.dm_os_wait_stats</a:t>
            </a:r>
            <a:r>
              <a:rPr lang="en-US" sz="3600" dirty="0"/>
              <a:t> is </a:t>
            </a:r>
            <a:r>
              <a:rPr lang="en-US" sz="3600" b="1" dirty="0"/>
              <a:t>aggregated at the instance level.</a:t>
            </a:r>
          </a:p>
          <a:p>
            <a:pPr marL="514350" indent="-514350">
              <a:spcBef>
                <a:spcPts val="0"/>
              </a:spcBef>
              <a:defRPr/>
            </a:pPr>
            <a:r>
              <a:rPr lang="en-US" sz="3600" b="0" dirty="0"/>
              <a:t>Doesn’t include live data.</a:t>
            </a:r>
          </a:p>
          <a:p>
            <a:pPr marL="514350" indent="-514350">
              <a:spcBef>
                <a:spcPts val="0"/>
              </a:spcBef>
              <a:defRPr/>
            </a:pPr>
            <a:r>
              <a:rPr lang="en-US" sz="3600" b="0" dirty="0"/>
              <a:t>Doesn’t include request- or session-level data.</a:t>
            </a:r>
          </a:p>
          <a:p>
            <a:pPr marL="514350" indent="-514350">
              <a:spcBef>
                <a:spcPts val="0"/>
              </a:spcBef>
              <a:defRPr/>
            </a:pPr>
            <a:r>
              <a:rPr lang="en-US" sz="3600" b="0" dirty="0"/>
              <a:t>For that you’ll need the next DMV…</a:t>
            </a:r>
          </a:p>
          <a:p>
            <a:pPr marL="514350" indent="-514350">
              <a:spcBef>
                <a:spcPts val="0"/>
              </a:spcBef>
              <a:defRPr/>
            </a:pPr>
            <a:endParaRPr lang="en-US" sz="3600" dirty="0"/>
          </a:p>
          <a:p>
            <a:pPr marL="392113" lvl="1" indent="0"/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1026" name="Picture 2" descr="http://www.cnet.de/i/dl/tof/tof_segway_pti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5400" y="2295524"/>
            <a:ext cx="2857500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sys.dm_os_waiting_tasks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448300"/>
          </a:xfrm>
        </p:spPr>
        <p:txBody>
          <a:bodyPr>
            <a:normAutofit/>
          </a:bodyPr>
          <a:lstStyle/>
          <a:p>
            <a:r>
              <a:rPr lang="en-US" sz="4000" dirty="0"/>
              <a:t>Shows waits for current active </a:t>
            </a:r>
            <a:r>
              <a:rPr lang="en-US" sz="4000" u="sng" dirty="0"/>
              <a:t>requests</a:t>
            </a:r>
            <a:r>
              <a:rPr lang="en-US" sz="4000" dirty="0"/>
              <a:t>, </a:t>
            </a:r>
            <a:br>
              <a:rPr lang="en-US" sz="4000" dirty="0"/>
            </a:br>
            <a:r>
              <a:rPr lang="en-US" sz="4000" dirty="0"/>
              <a:t>not aggregated.</a:t>
            </a:r>
          </a:p>
          <a:p>
            <a:endParaRPr lang="en-US" sz="4000" dirty="0"/>
          </a:p>
          <a:p>
            <a:r>
              <a:rPr lang="en-US" sz="4000" b="0" dirty="0"/>
              <a:t>Not much different from the current wait information in </a:t>
            </a:r>
            <a:r>
              <a:rPr lang="en-US" sz="4000" b="0" dirty="0" err="1"/>
              <a:t>sys.dm_exec_requests</a:t>
            </a:r>
            <a:r>
              <a:rPr lang="en-US" sz="4000" b="0" dirty="0"/>
              <a:t> </a:t>
            </a:r>
            <a:br>
              <a:rPr lang="en-US" sz="4000" b="0" dirty="0"/>
            </a:br>
            <a:r>
              <a:rPr lang="en-US" sz="4000" b="0" dirty="0"/>
              <a:t>(more on that important DMV later)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sys.dm_exec_session_wait_stats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448300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Shows waits for the current </a:t>
            </a:r>
            <a:r>
              <a:rPr lang="en-US" sz="4000" b="0" u="sng" dirty="0"/>
              <a:t>session</a:t>
            </a:r>
            <a:r>
              <a:rPr lang="en-US" sz="4000" b="0" dirty="0"/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Instead of server-wide waits or current waits, we can drill into specific query waits aggregated with the session so far, since it connected.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The syntax is the same as the aggregated </a:t>
            </a:r>
            <a:r>
              <a:rPr lang="en-US" sz="4000" dirty="0" err="1"/>
              <a:t>sys.dm_os_wait_stats</a:t>
            </a:r>
            <a:r>
              <a:rPr lang="en-US" sz="4000" b="0" dirty="0"/>
              <a:t> but includes an extra column for </a:t>
            </a:r>
            <a:r>
              <a:rPr lang="en-US" sz="4000" b="0" dirty="0" err="1"/>
              <a:t>session_id</a:t>
            </a:r>
            <a:r>
              <a:rPr lang="en-US" sz="4000" b="0" dirty="0"/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507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/>
              <a:t>Summary of Wait Type DMV’s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/>
            <a:r>
              <a:rPr lang="en-US" sz="2800" dirty="0"/>
              <a:t>Labs:</a:t>
            </a:r>
          </a:p>
          <a:p>
            <a:r>
              <a:rPr lang="en-US" sz="2800" b="0" dirty="0" err="1"/>
              <a:t>dm_os_wait_stats.sql</a:t>
            </a:r>
            <a:r>
              <a:rPr lang="en-US" sz="2800" b="0" dirty="0"/>
              <a:t>  - Aggregate Waits</a:t>
            </a:r>
          </a:p>
          <a:p>
            <a:r>
              <a:rPr lang="en-US" sz="2800" b="0" dirty="0" err="1"/>
              <a:t>dm_os_waiting_tasks.sql</a:t>
            </a:r>
            <a:r>
              <a:rPr lang="en-US" sz="2800" b="0" dirty="0"/>
              <a:t> – Live Session-level Waits</a:t>
            </a:r>
            <a:endParaRPr lang="en-US" b="0" dirty="0"/>
          </a:p>
          <a:p>
            <a:r>
              <a:rPr lang="en-US" sz="2800" b="0" dirty="0" err="1"/>
              <a:t>dm_exec_session_wait_stats.sql</a:t>
            </a:r>
            <a:r>
              <a:rPr lang="en-US" sz="2800" b="0" dirty="0"/>
              <a:t> – Aggregate Session-level Waits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sys.dm_exec_query_stats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95399"/>
            <a:ext cx="11658600" cy="4991101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Stores performance information about the </a:t>
            </a:r>
            <a:r>
              <a:rPr lang="en-US" sz="4000" dirty="0"/>
              <a:t>cached query plans </a:t>
            </a:r>
            <a:r>
              <a:rPr lang="en-US" sz="4000" b="0" dirty="0"/>
              <a:t>in memory, but rows do not persist after a plan is removed from cache (or an instance restart).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Provides a </a:t>
            </a:r>
            <a:r>
              <a:rPr lang="en-US" sz="4000" b="0" dirty="0" err="1"/>
              <a:t>sql_handle</a:t>
            </a:r>
            <a:r>
              <a:rPr lang="en-US" sz="4000" b="0" dirty="0"/>
              <a:t> and offsets (integers) to identify the </a:t>
            </a:r>
            <a:r>
              <a:rPr lang="en-US" sz="4000" dirty="0"/>
              <a:t>statement within a batch or stored procedure </a:t>
            </a:r>
            <a:r>
              <a:rPr lang="en-US" sz="4000" b="0" dirty="0"/>
              <a:t>using </a:t>
            </a:r>
            <a:r>
              <a:rPr lang="en-US" sz="4000" dirty="0" err="1"/>
              <a:t>sys.dm_exec_sql_text</a:t>
            </a:r>
            <a:r>
              <a:rPr lang="en-US" sz="400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sys.dm_exec_query_stats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447800"/>
            <a:ext cx="10820400" cy="4572000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Find the “worst” query plans in terms of </a:t>
            </a:r>
            <a:r>
              <a:rPr lang="en-US" sz="4400" b="0" dirty="0" err="1"/>
              <a:t>total_worker_time</a:t>
            </a:r>
            <a:r>
              <a:rPr lang="en-US" sz="4400" b="0" dirty="0"/>
              <a:t> (CPU), rows affected, and duration.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Records total writes, total reads and can be used in summary to measure activity.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7049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sys.dm_exec_query_stats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448300"/>
          </a:xfrm>
        </p:spPr>
        <p:txBody>
          <a:bodyPr>
            <a:normAutofit/>
          </a:bodyPr>
          <a:lstStyle/>
          <a:p>
            <a:pPr marL="0" indent="0"/>
            <a:r>
              <a:rPr lang="en-US" sz="4000" dirty="0"/>
              <a:t>Lab: </a:t>
            </a:r>
            <a:r>
              <a:rPr lang="en-US" sz="4000" b="0" dirty="0"/>
              <a:t>Worst query </a:t>
            </a:r>
            <a:r>
              <a:rPr lang="en-US" sz="4000" b="0" dirty="0" err="1"/>
              <a:t>plans.sql</a:t>
            </a:r>
            <a:endParaRPr lang="en-US" sz="4000" b="0" dirty="0"/>
          </a:p>
          <a:p>
            <a:r>
              <a:rPr lang="en-US" sz="4000" dirty="0">
                <a:solidFill>
                  <a:srgbClr val="FF0000"/>
                </a:solidFill>
              </a:rPr>
              <a:t>But wait! </a:t>
            </a:r>
            <a:r>
              <a:rPr lang="en-US" sz="4000" dirty="0">
                <a:solidFill>
                  <a:schemeClr val="tx1"/>
                </a:solidFill>
              </a:rPr>
              <a:t>SQL 2016+’s Query Store feature contains more and better data and functionality.	</a:t>
            </a:r>
          </a:p>
          <a:p>
            <a:r>
              <a:rPr lang="en-US" sz="4000" b="0" dirty="0">
                <a:solidFill>
                  <a:schemeClr val="tx1"/>
                </a:solidFill>
              </a:rPr>
              <a:t>Query Store is SO GOOD, that I no longer use my “Worst Query Plans” script (based on </a:t>
            </a:r>
            <a:r>
              <a:rPr lang="en-US" sz="4000" b="0" dirty="0" err="1">
                <a:solidFill>
                  <a:schemeClr val="tx1"/>
                </a:solidFill>
              </a:rPr>
              <a:t>sys.dm_exec_query_stats</a:t>
            </a:r>
            <a:r>
              <a:rPr lang="en-US" sz="4000" b="0" dirty="0">
                <a:solidFill>
                  <a:schemeClr val="tx1"/>
                </a:solidFill>
              </a:rPr>
              <a:t>) in SQL 2016+. 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4000" dirty="0">
                <a:solidFill>
                  <a:schemeClr val="tx1"/>
                </a:solidFill>
              </a:rPr>
              <a:t>Enable Query Store! NOT enabled by default.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Store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456A49-D9F1-4953-8152-0834928543C1}"/>
              </a:ext>
            </a:extLst>
          </p:cNvPr>
          <p:cNvSpPr/>
          <p:nvPr/>
        </p:nvSpPr>
        <p:spPr>
          <a:xfrm>
            <a:off x="223901" y="1463608"/>
            <a:ext cx="1146010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New in SQL 2016, starting with SQL 2017, Query Store tracks Wait Stats too!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Tracks the performance of queries – not of execution plans – a distinct difference. Can detect when a query has suffered a degradation in performance because its query plan has changed.</a:t>
            </a:r>
          </a:p>
        </p:txBody>
      </p:sp>
    </p:spTree>
    <p:extLst>
      <p:ext uri="{BB962C8B-B14F-4D97-AF65-F5344CB8AC3E}">
        <p14:creationId xmlns:p14="http://schemas.microsoft.com/office/powerpoint/2010/main" val="36476557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Store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DAA54BF-FE5D-417A-9036-6DD8E8A1BA00}"/>
                  </a:ext>
                </a:extLst>
              </p14:cNvPr>
              <p14:cNvContentPartPr/>
              <p14:nvPr/>
            </p14:nvContentPartPr>
            <p14:xfrm>
              <a:off x="8588168" y="4075365"/>
              <a:ext cx="381" cy="381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DAA54BF-FE5D-417A-9036-6DD8E8A1BA0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78643" y="4065840"/>
                <a:ext cx="19050" cy="19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4714686-8CA6-444D-8D9A-F258A1ABC1DA}"/>
                  </a:ext>
                </a:extLst>
              </p14:cNvPr>
              <p14:cNvContentPartPr/>
              <p14:nvPr/>
            </p14:nvContentPartPr>
            <p14:xfrm>
              <a:off x="11909966" y="5759694"/>
              <a:ext cx="381" cy="381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4714686-8CA6-444D-8D9A-F258A1ABC1D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00441" y="5750169"/>
                <a:ext cx="19050" cy="19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8205C9C-AF53-450B-81E0-1C250BF681C3}"/>
                  </a:ext>
                </a:extLst>
              </p14:cNvPr>
              <p14:cNvContentPartPr/>
              <p14:nvPr/>
            </p14:nvContentPartPr>
            <p14:xfrm>
              <a:off x="11788813" y="5703690"/>
              <a:ext cx="381" cy="381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8205C9C-AF53-450B-81E0-1C250BF681C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9288" y="5694165"/>
                <a:ext cx="19050" cy="1905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D909863E-BC8D-42CC-B70A-1CA3DE56567F}"/>
              </a:ext>
            </a:extLst>
          </p:cNvPr>
          <p:cNvSpPr/>
          <p:nvPr/>
        </p:nvSpPr>
        <p:spPr>
          <a:xfrm>
            <a:off x="222444" y="1120588"/>
            <a:ext cx="11287455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While the “worst </a:t>
            </a:r>
            <a:r>
              <a:rPr lang="en-US" sz="4800" b="1" dirty="0">
                <a:latin typeface="Roboto" panose="02000000000000000000" pitchFamily="2" charset="0"/>
                <a:ea typeface="Roboto" panose="02000000000000000000" pitchFamily="2" charset="0"/>
              </a:rPr>
              <a:t>plans </a:t>
            </a: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in cache” had been a strategy to identify the most expensive plans, </a:t>
            </a:r>
            <a:r>
              <a:rPr lang="en-US" sz="4800" b="1" dirty="0">
                <a:latin typeface="Roboto" panose="02000000000000000000" pitchFamily="2" charset="0"/>
                <a:ea typeface="Roboto" panose="02000000000000000000" pitchFamily="2" charset="0"/>
              </a:rPr>
              <a:t>the Query Store is one step better </a:t>
            </a: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– finding the recent </a:t>
            </a:r>
            <a:r>
              <a:rPr lang="en-US" sz="4800" b="1" dirty="0">
                <a:latin typeface="Roboto" panose="02000000000000000000" pitchFamily="2" charset="0"/>
                <a:ea typeface="Roboto" panose="02000000000000000000" pitchFamily="2" charset="0"/>
              </a:rPr>
              <a:t>“worst queries” </a:t>
            </a: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regardless of plan, with sortable/aggregable metrics to launch your performance tuning.</a:t>
            </a:r>
          </a:p>
        </p:txBody>
      </p:sp>
    </p:spTree>
    <p:extLst>
      <p:ext uri="{BB962C8B-B14F-4D97-AF65-F5344CB8AC3E}">
        <p14:creationId xmlns:p14="http://schemas.microsoft.com/office/powerpoint/2010/main" val="403431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thesportretort.files.wordpress.com/2010/09/dm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058193"/>
            <a:ext cx="352425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www.rocket-shoes.com/wp-content/uploads/2011/04/dmv1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0327" y="990600"/>
            <a:ext cx="7305247" cy="4441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890588"/>
            <a:ext cx="7620000" cy="50768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71600"/>
            <a:ext cx="4114800" cy="4114800"/>
          </a:xfrm>
          <a:prstGeom prst="rect">
            <a:avLst/>
          </a:prstGeom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612" y="1295401"/>
            <a:ext cx="5410200" cy="4288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648200" y="1676401"/>
            <a:ext cx="2857500" cy="428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648204" y="825733"/>
            <a:ext cx="2714625" cy="5227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What Is a DMV?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660168"/>
            <a:ext cx="11887200" cy="5740632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Dynamic Management Views are in place to provide system transparency.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>
                <a:latin typeface="Roboto" panose="02000000000000000000" pitchFamily="2" charset="0"/>
                <a:ea typeface="Roboto" panose="02000000000000000000" pitchFamily="2" charset="0"/>
              </a:rPr>
              <a:t>Most DMO’s work back to</a:t>
            </a:r>
            <a:r>
              <a:rPr lang="en-US" sz="4400" dirty="0">
                <a:latin typeface="Roboto" panose="02000000000000000000" pitchFamily="2" charset="0"/>
                <a:ea typeface="Roboto" panose="02000000000000000000" pitchFamily="2" charset="0"/>
              </a:rPr>
              <a:t> SQL 2005 (90).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Most of this content applies to SQL Server, Azure SQL Databases, SQL Server on Linux, and Azure SQL managed instances, with exceptions.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uiExpand="1" build="allAtOnce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Store – Next Logical Step?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DAA54BF-FE5D-417A-9036-6DD8E8A1BA00}"/>
                  </a:ext>
                </a:extLst>
              </p14:cNvPr>
              <p14:cNvContentPartPr/>
              <p14:nvPr/>
            </p14:nvContentPartPr>
            <p14:xfrm>
              <a:off x="8588168" y="4075365"/>
              <a:ext cx="381" cy="381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DAA54BF-FE5D-417A-9036-6DD8E8A1BA0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78643" y="4065840"/>
                <a:ext cx="19050" cy="19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4714686-8CA6-444D-8D9A-F258A1ABC1DA}"/>
                  </a:ext>
                </a:extLst>
              </p14:cNvPr>
              <p14:cNvContentPartPr/>
              <p14:nvPr/>
            </p14:nvContentPartPr>
            <p14:xfrm>
              <a:off x="11909966" y="5759694"/>
              <a:ext cx="381" cy="381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4714686-8CA6-444D-8D9A-F258A1ABC1D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00441" y="5750169"/>
                <a:ext cx="19050" cy="19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8205C9C-AF53-450B-81E0-1C250BF681C3}"/>
                  </a:ext>
                </a:extLst>
              </p14:cNvPr>
              <p14:cNvContentPartPr/>
              <p14:nvPr/>
            </p14:nvContentPartPr>
            <p14:xfrm>
              <a:off x="11788813" y="5703690"/>
              <a:ext cx="381" cy="381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8205C9C-AF53-450B-81E0-1C250BF681C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9288" y="5694165"/>
                <a:ext cx="19050" cy="1905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D909863E-BC8D-42CC-B70A-1CA3DE56567F}"/>
              </a:ext>
            </a:extLst>
          </p:cNvPr>
          <p:cNvSpPr/>
          <p:nvPr/>
        </p:nvSpPr>
        <p:spPr>
          <a:xfrm>
            <a:off x="203972" y="1274306"/>
            <a:ext cx="1170599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What if SQL Server could use information about Regressed Queries and a history of execution plans to decisions to automatically use a better plan?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Now it can!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Automatic Plan Correction (new to SQL 2017)!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Azure SQL Database </a:t>
            </a:r>
            <a:r>
              <a:rPr lang="en-US" sz="4000" i="1" dirty="0">
                <a:latin typeface="Roboto" panose="02000000000000000000" pitchFamily="2" charset="0"/>
                <a:ea typeface="Roboto" panose="02000000000000000000" pitchFamily="2" charset="0"/>
              </a:rPr>
              <a:t>already does this for you!</a:t>
            </a:r>
            <a:endParaRPr lang="en-US" sz="4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83855" indent="-483855">
              <a:buFont typeface="Arial" panose="020B0604020202020204" pitchFamily="34" charset="0"/>
              <a:buChar char="•"/>
            </a:pPr>
            <a:endParaRPr lang="en-US"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429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allAtOnce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Automatic Plan Correction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DAA54BF-FE5D-417A-9036-6DD8E8A1BA00}"/>
                  </a:ext>
                </a:extLst>
              </p14:cNvPr>
              <p14:cNvContentPartPr/>
              <p14:nvPr/>
            </p14:nvContentPartPr>
            <p14:xfrm>
              <a:off x="8588168" y="4075365"/>
              <a:ext cx="381" cy="381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DAA54BF-FE5D-417A-9036-6DD8E8A1BA0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78643" y="4065840"/>
                <a:ext cx="19050" cy="19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4714686-8CA6-444D-8D9A-F258A1ABC1DA}"/>
                  </a:ext>
                </a:extLst>
              </p14:cNvPr>
              <p14:cNvContentPartPr/>
              <p14:nvPr/>
            </p14:nvContentPartPr>
            <p14:xfrm>
              <a:off x="11909966" y="5759694"/>
              <a:ext cx="381" cy="381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4714686-8CA6-444D-8D9A-F258A1ABC1D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00441" y="5750169"/>
                <a:ext cx="19050" cy="19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8205C9C-AF53-450B-81E0-1C250BF681C3}"/>
                  </a:ext>
                </a:extLst>
              </p14:cNvPr>
              <p14:cNvContentPartPr/>
              <p14:nvPr/>
            </p14:nvContentPartPr>
            <p14:xfrm>
              <a:off x="11788813" y="5703690"/>
              <a:ext cx="381" cy="381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8205C9C-AF53-450B-81E0-1C250BF681C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9288" y="5694165"/>
                <a:ext cx="19050" cy="1905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D909863E-BC8D-42CC-B70A-1CA3DE56567F}"/>
              </a:ext>
            </a:extLst>
          </p:cNvPr>
          <p:cNvSpPr/>
          <p:nvPr/>
        </p:nvSpPr>
        <p:spPr>
          <a:xfrm>
            <a:off x="223900" y="1604710"/>
            <a:ext cx="11564913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“Automatic Plan Tuning” is based on Query Store 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Available in Azure SQL and SQL 2017+ 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Force a query from a newer, slower plan to an older, faster plan.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Not on by default, you must enable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3958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Automatic Plan Correction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DAA54BF-FE5D-417A-9036-6DD8E8A1BA00}"/>
                  </a:ext>
                </a:extLst>
              </p14:cNvPr>
              <p14:cNvContentPartPr/>
              <p14:nvPr/>
            </p14:nvContentPartPr>
            <p14:xfrm>
              <a:off x="8588168" y="4075365"/>
              <a:ext cx="381" cy="381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DAA54BF-FE5D-417A-9036-6DD8E8A1BA0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78643" y="4065840"/>
                <a:ext cx="19050" cy="19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4714686-8CA6-444D-8D9A-F258A1ABC1DA}"/>
                  </a:ext>
                </a:extLst>
              </p14:cNvPr>
              <p14:cNvContentPartPr/>
              <p14:nvPr/>
            </p14:nvContentPartPr>
            <p14:xfrm>
              <a:off x="11909966" y="5759694"/>
              <a:ext cx="381" cy="381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4714686-8CA6-444D-8D9A-F258A1ABC1D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00441" y="5750169"/>
                <a:ext cx="19050" cy="19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8205C9C-AF53-450B-81E0-1C250BF681C3}"/>
                  </a:ext>
                </a:extLst>
              </p14:cNvPr>
              <p14:cNvContentPartPr/>
              <p14:nvPr/>
            </p14:nvContentPartPr>
            <p14:xfrm>
              <a:off x="11788813" y="5703690"/>
              <a:ext cx="381" cy="381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8205C9C-AF53-450B-81E0-1C250BF681C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9288" y="5694165"/>
                <a:ext cx="19050" cy="1905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D909863E-BC8D-42CC-B70A-1CA3DE56567F}"/>
              </a:ext>
            </a:extLst>
          </p:cNvPr>
          <p:cNvSpPr/>
          <p:nvPr/>
        </p:nvSpPr>
        <p:spPr>
          <a:xfrm>
            <a:off x="223900" y="1405714"/>
            <a:ext cx="11564913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You can also accomplish this manually yourself, or query the underlying information yourself, with a host of DMV’s including </a:t>
            </a:r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sys.dm_db_tuning_recommendations</a:t>
            </a: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endParaRPr lang="en-US" sz="4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Sample: 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  <a:hlinkClick r:id="rId6"/>
              </a:rPr>
              <a:t>https://docs.microsoft.com/en-us/sql/relational-databases/automatic-tuning/automatic-tuning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83855" indent="-483855">
              <a:buFont typeface="Arial" panose="020B0604020202020204" pitchFamily="34" charset="0"/>
              <a:buChar char="•"/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8515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7CEF7-AD36-4442-B4E8-D3A087259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9C6F7-D333-41D4-AAF2-8363294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354568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Automatic Plan Correction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DAA54BF-FE5D-417A-9036-6DD8E8A1BA00}"/>
                  </a:ext>
                </a:extLst>
              </p14:cNvPr>
              <p14:cNvContentPartPr/>
              <p14:nvPr/>
            </p14:nvContentPartPr>
            <p14:xfrm>
              <a:off x="8588168" y="4075365"/>
              <a:ext cx="381" cy="381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DAA54BF-FE5D-417A-9036-6DD8E8A1BA0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78643" y="4065840"/>
                <a:ext cx="19050" cy="19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4714686-8CA6-444D-8D9A-F258A1ABC1DA}"/>
                  </a:ext>
                </a:extLst>
              </p14:cNvPr>
              <p14:cNvContentPartPr/>
              <p14:nvPr/>
            </p14:nvContentPartPr>
            <p14:xfrm>
              <a:off x="11909966" y="5759694"/>
              <a:ext cx="381" cy="381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4714686-8CA6-444D-8D9A-F258A1ABC1D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00441" y="5750169"/>
                <a:ext cx="19050" cy="19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8205C9C-AF53-450B-81E0-1C250BF681C3}"/>
                  </a:ext>
                </a:extLst>
              </p14:cNvPr>
              <p14:cNvContentPartPr/>
              <p14:nvPr/>
            </p14:nvContentPartPr>
            <p14:xfrm>
              <a:off x="11788813" y="5703690"/>
              <a:ext cx="381" cy="381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8205C9C-AF53-450B-81E0-1C250BF681C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9288" y="5694165"/>
                <a:ext cx="19050" cy="1905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D909863E-BC8D-42CC-B70A-1CA3DE56567F}"/>
              </a:ext>
            </a:extLst>
          </p:cNvPr>
          <p:cNvSpPr/>
          <p:nvPr/>
        </p:nvSpPr>
        <p:spPr>
          <a:xfrm>
            <a:off x="223900" y="1209267"/>
            <a:ext cx="11564913" cy="4378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Not on by default, you must enable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Database Engine will automatically </a:t>
            </a: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force</a:t>
            </a: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 any recommendation where the estimated CPU gain is higher than 10 seconds.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endParaRPr lang="en-US" sz="2963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963" dirty="0">
                <a:solidFill>
                  <a:srgbClr val="0000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ALTER</a:t>
            </a:r>
            <a:r>
              <a:rPr lang="en-US" sz="2963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963" dirty="0">
                <a:solidFill>
                  <a:srgbClr val="0000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DATABASE</a:t>
            </a:r>
            <a:r>
              <a:rPr lang="en-US" sz="2963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WideWorldImporters</a:t>
            </a:r>
          </a:p>
          <a:p>
            <a:r>
              <a:rPr lang="en-US" sz="2963" dirty="0">
                <a:solidFill>
                  <a:srgbClr val="0000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SET</a:t>
            </a:r>
            <a:r>
              <a:rPr lang="en-US" sz="2963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963" dirty="0">
                <a:solidFill>
                  <a:srgbClr val="0000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AUTOMATIC_TUNING </a:t>
            </a:r>
            <a:r>
              <a:rPr lang="en-US" sz="2963" dirty="0">
                <a:solidFill>
                  <a:srgbClr val="80808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2963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963" dirty="0">
                <a:solidFill>
                  <a:srgbClr val="0000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FORCE_LAST_GOOD_PLAN</a:t>
            </a:r>
            <a:r>
              <a:rPr lang="en-US" sz="2963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963" dirty="0">
                <a:solidFill>
                  <a:srgbClr val="80808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r>
              <a:rPr lang="en-US" sz="2963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963" dirty="0">
                <a:solidFill>
                  <a:srgbClr val="0000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ON</a:t>
            </a:r>
            <a:r>
              <a:rPr lang="en-US" sz="2963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963" dirty="0">
                <a:solidFill>
                  <a:srgbClr val="80808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);</a:t>
            </a:r>
            <a:r>
              <a:rPr lang="en-US" sz="2963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483855" indent="-483855">
              <a:buFont typeface="Arial" panose="020B0604020202020204" pitchFamily="34" charset="0"/>
              <a:buChar char="•"/>
            </a:pPr>
            <a:endParaRPr lang="en-US" sz="2963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4917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sys.dm_exec_sessions</a:t>
            </a:r>
            <a:endParaRPr lang="en-US" b="1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083444"/>
            <a:ext cx="10972800" cy="4876801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 err="1"/>
              <a:t>Queryable</a:t>
            </a:r>
            <a:r>
              <a:rPr lang="en-US" sz="4000" b="0" dirty="0"/>
              <a:t> session info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Includes connection identification info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Replaces the old system view </a:t>
            </a:r>
            <a:r>
              <a:rPr lang="en-US" sz="4000" b="0" dirty="0" err="1">
                <a:solidFill>
                  <a:srgbClr val="008000"/>
                </a:solidFill>
              </a:rPr>
              <a:t>sys</a:t>
            </a:r>
            <a:r>
              <a:rPr lang="en-US" sz="4000" b="0" dirty="0" err="1">
                <a:solidFill>
                  <a:srgbClr val="808080"/>
                </a:solidFill>
              </a:rPr>
              <a:t>.</a:t>
            </a:r>
            <a:r>
              <a:rPr lang="en-US" sz="4000" b="0" dirty="0" err="1">
                <a:solidFill>
                  <a:srgbClr val="008000"/>
                </a:solidFill>
              </a:rPr>
              <a:t>sysprocesses</a:t>
            </a:r>
            <a:endParaRPr lang="en-US" sz="4000" b="0" dirty="0">
              <a:solidFill>
                <a:srgbClr val="008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Often joined to…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>
                <a:latin typeface="Roboto" panose="02000000000000000000" pitchFamily="2" charset="0"/>
                <a:ea typeface="Roboto" panose="02000000000000000000" pitchFamily="2" charset="0"/>
              </a:rPr>
              <a:pPr/>
              <a:t>35</a:t>
            </a:fld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8922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sys.dm_exec_requests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990601"/>
            <a:ext cx="11734800" cy="5295900"/>
          </a:xfrm>
        </p:spPr>
        <p:txBody>
          <a:bodyPr>
            <a:normAutofit fontScale="925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Shows current activity, like “</a:t>
            </a:r>
            <a:r>
              <a:rPr lang="en-US" sz="4400" dirty="0"/>
              <a:t>SP_WHO2 active”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Shows only active requests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Main hub for </a:t>
            </a:r>
            <a:r>
              <a:rPr lang="en-US" sz="4400" dirty="0"/>
              <a:t>many </a:t>
            </a:r>
            <a:r>
              <a:rPr lang="en-US" sz="4400" b="0" dirty="0"/>
              <a:t>DMO’s providing request info, often joined with others.</a:t>
            </a:r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Provides a </a:t>
            </a:r>
            <a:r>
              <a:rPr lang="en-US" sz="4400" b="0" dirty="0" err="1"/>
              <a:t>sql_handle</a:t>
            </a:r>
            <a:r>
              <a:rPr lang="en-US" sz="4400" b="0" dirty="0"/>
              <a:t> and offsets (integers) to identify the </a:t>
            </a:r>
            <a:r>
              <a:rPr lang="en-US" sz="4400" dirty="0"/>
              <a:t>statement within a batch or stored procedure </a:t>
            </a:r>
            <a:r>
              <a:rPr lang="en-US" sz="4400" b="0" dirty="0"/>
              <a:t>using </a:t>
            </a:r>
            <a:r>
              <a:rPr lang="en-US" sz="4400" dirty="0" err="1"/>
              <a:t>sys.dm_exec_sql_text</a:t>
            </a:r>
            <a:endParaRPr lang="en-US" sz="4400" dirty="0"/>
          </a:p>
          <a:p>
            <a:pPr marL="0" indent="0" fontAlgn="base">
              <a:spcAft>
                <a:spcPct val="0"/>
              </a:spcAft>
            </a:pP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>
                <a:latin typeface="Roboto" panose="02000000000000000000" pitchFamily="2" charset="0"/>
                <a:ea typeface="Roboto" panose="02000000000000000000" pitchFamily="2" charset="0"/>
              </a:rPr>
              <a:pPr/>
              <a:t>36</a:t>
            </a:fld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88376E5-3143-47A1-B90A-DC5845D8F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81" y="2148908"/>
            <a:ext cx="12032637" cy="43820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Sessions + Requests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599" y="762001"/>
            <a:ext cx="11843567" cy="4953002"/>
          </a:xfrm>
        </p:spPr>
        <p:txBody>
          <a:bodyPr>
            <a:normAutofit/>
          </a:bodyPr>
          <a:lstStyle/>
          <a:p>
            <a:pPr marL="0" indent="0"/>
            <a:r>
              <a:rPr lang="en-US" sz="2800" dirty="0"/>
              <a:t>Put them together for a status query far more detailed than SP_WHO2! </a:t>
            </a:r>
            <a:br>
              <a:rPr lang="en-US" sz="2800" dirty="0"/>
            </a:br>
            <a:r>
              <a:rPr lang="en-US" sz="2800" dirty="0"/>
              <a:t>Lab: </a:t>
            </a:r>
            <a:r>
              <a:rPr lang="en-US" sz="3200" b="0" dirty="0"/>
              <a:t>sessions and </a:t>
            </a:r>
            <a:r>
              <a:rPr lang="en-US" sz="3200" b="0" dirty="0" err="1"/>
              <a:t>requests.sql</a:t>
            </a:r>
            <a:endParaRPr lang="en-US" sz="3200" b="0" dirty="0"/>
          </a:p>
          <a:p>
            <a:endParaRPr lang="en-US" sz="2800" dirty="0"/>
          </a:p>
        </p:txBody>
      </p:sp>
      <p:sp>
        <p:nvSpPr>
          <p:cNvPr id="7" name="Oval 6"/>
          <p:cNvSpPr/>
          <p:nvPr/>
        </p:nvSpPr>
        <p:spPr>
          <a:xfrm>
            <a:off x="6807200" y="2682874"/>
            <a:ext cx="310371" cy="29698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0A4B527-055A-42D8-B8E5-34D0A6763AFC}"/>
              </a:ext>
            </a:extLst>
          </p:cNvPr>
          <p:cNvSpPr/>
          <p:nvPr/>
        </p:nvSpPr>
        <p:spPr>
          <a:xfrm>
            <a:off x="2062971" y="2903658"/>
            <a:ext cx="310371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2263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sys.dm_exec_requests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448300"/>
          </a:xfrm>
        </p:spPr>
        <p:txBody>
          <a:bodyPr>
            <a:normAutofit fontScale="925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Use the helpful </a:t>
            </a:r>
            <a:r>
              <a:rPr lang="en-US" sz="4400" b="0" dirty="0" err="1"/>
              <a:t>percent_complete</a:t>
            </a:r>
            <a:r>
              <a:rPr lang="en-US" sz="4400" b="0" dirty="0"/>
              <a:t> column to check progress of BACKUP and RESTORE. 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Also applies to DBCC CHECKDB operations!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Combined with the </a:t>
            </a:r>
            <a:r>
              <a:rPr lang="en-US" sz="4400" b="0" dirty="0" err="1"/>
              <a:t>start_time</a:t>
            </a:r>
            <a:r>
              <a:rPr lang="en-US" sz="4400" b="0" dirty="0"/>
              <a:t> value, can estimate a completion </a:t>
            </a:r>
            <a:r>
              <a:rPr lang="en-US" sz="4400" b="0" dirty="0" err="1"/>
              <a:t>datetime</a:t>
            </a:r>
            <a:r>
              <a:rPr lang="en-US" sz="4400" b="0" dirty="0"/>
              <a:t> as well.</a:t>
            </a:r>
          </a:p>
          <a:p>
            <a:r>
              <a:rPr lang="en-US" sz="4400" b="0" dirty="0"/>
              <a:t>Lab:</a:t>
            </a:r>
          </a:p>
          <a:p>
            <a:pPr marL="0" indent="0"/>
            <a:r>
              <a:rPr lang="en-US" sz="4400" b="0" dirty="0"/>
              <a:t>	</a:t>
            </a:r>
            <a:r>
              <a:rPr lang="en-US" sz="4400" dirty="0"/>
              <a:t>Backup restore </a:t>
            </a:r>
            <a:r>
              <a:rPr lang="en-US" sz="4400" dirty="0" err="1"/>
              <a:t>progress.sql</a:t>
            </a:r>
            <a:endParaRPr lang="en-US" sz="4400" dirty="0"/>
          </a:p>
          <a:p>
            <a:endParaRPr lang="en-US" sz="4400" b="0" dirty="0"/>
          </a:p>
          <a:p>
            <a:endParaRPr lang="en-US" sz="4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5901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err="1"/>
              <a:t>sys.dm_exec_input_buffer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1"/>
            <a:ext cx="11811000" cy="5333999"/>
          </a:xfrm>
        </p:spPr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b="0" dirty="0"/>
              <a:t>DBCC INPUTBUFFER still not deprecated.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b="0" dirty="0"/>
              <a:t>But has been effectively replaced by a new DMF </a:t>
            </a:r>
            <a:r>
              <a:rPr lang="en-US" sz="4000" dirty="0" err="1"/>
              <a:t>sys.dm_exec_input_buffer</a:t>
            </a:r>
            <a:r>
              <a:rPr lang="en-US" sz="4000" dirty="0"/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b="0" dirty="0"/>
              <a:t>This can display the last command issued from a session, even if there is no live request.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541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Permissions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761999"/>
            <a:ext cx="11734800" cy="5524501"/>
          </a:xfrm>
        </p:spPr>
        <p:txBody>
          <a:bodyPr>
            <a:normAutofit/>
          </a:bodyPr>
          <a:lstStyle/>
          <a:p>
            <a:r>
              <a:rPr lang="en-US" sz="4300" dirty="0"/>
              <a:t>Most DMV’s require only:</a:t>
            </a:r>
          </a:p>
          <a:p>
            <a:pPr marL="109537" indent="0"/>
            <a:r>
              <a:rPr lang="en-US" sz="4300" b="0" dirty="0"/>
              <a:t>VIEW SERVER STATE  </a:t>
            </a:r>
          </a:p>
          <a:p>
            <a:pPr marL="109537" indent="0"/>
            <a:r>
              <a:rPr lang="en-US" sz="3500" b="0" dirty="0"/>
              <a:t>or </a:t>
            </a:r>
          </a:p>
          <a:p>
            <a:pPr marL="109537" indent="0"/>
            <a:r>
              <a:rPr lang="en-US" sz="4300" b="0" dirty="0"/>
              <a:t>VIEW DATABASE STATE </a:t>
            </a:r>
          </a:p>
          <a:p>
            <a:pPr marL="109537" indent="0"/>
            <a:endParaRPr lang="en-US" sz="3600" dirty="0"/>
          </a:p>
          <a:p>
            <a:pPr marL="0" indent="0"/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32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32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32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state</a:t>
            </a:r>
            <a:r>
              <a:rPr lang="en-US" sz="32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32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8080"/>
                </a:solidFill>
                <a:latin typeface="Consolas" panose="020B0609020204030204" pitchFamily="49" charset="0"/>
              </a:rPr>
              <a:t>[domain\</a:t>
            </a:r>
            <a:r>
              <a:rPr lang="en-US" sz="3200" dirty="0" err="1">
                <a:solidFill>
                  <a:srgbClr val="008080"/>
                </a:solidFill>
                <a:latin typeface="Consolas" panose="020B0609020204030204" pitchFamily="49" charset="0"/>
              </a:rPr>
              <a:t>william.assaf</a:t>
            </a:r>
            <a:r>
              <a:rPr lang="en-US" sz="3200" dirty="0">
                <a:solidFill>
                  <a:srgbClr val="008080"/>
                </a:solidFill>
                <a:latin typeface="Consolas" panose="020B0609020204030204" pitchFamily="49" charset="0"/>
              </a:rPr>
              <a:t>]</a:t>
            </a:r>
            <a:br>
              <a:rPr lang="en-US" sz="3200" dirty="0">
                <a:solidFill>
                  <a:srgbClr val="008080"/>
                </a:solidFill>
                <a:latin typeface="Consolas" panose="020B0609020204030204" pitchFamily="49" charset="0"/>
              </a:rPr>
            </a:b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32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32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database state</a:t>
            </a:r>
            <a:r>
              <a:rPr lang="en-US" sz="32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32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8080"/>
                </a:solidFill>
                <a:latin typeface="Consolas" panose="020B0609020204030204" pitchFamily="49" charset="0"/>
              </a:rPr>
              <a:t>[domain\</a:t>
            </a:r>
            <a:r>
              <a:rPr lang="en-US" sz="3200" dirty="0" err="1">
                <a:solidFill>
                  <a:srgbClr val="008080"/>
                </a:solidFill>
                <a:latin typeface="Consolas" panose="020B0609020204030204" pitchFamily="49" charset="0"/>
              </a:rPr>
              <a:t>william.assaf</a:t>
            </a:r>
            <a:r>
              <a:rPr lang="en-US" sz="3200" dirty="0">
                <a:solidFill>
                  <a:srgbClr val="008080"/>
                </a:solidFill>
                <a:latin typeface="Consolas" panose="020B0609020204030204" pitchFamily="49" charset="0"/>
              </a:rPr>
              <a:t>]</a:t>
            </a:r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732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BEE2-6D7E-4D11-915E-E88EA91DB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DMV’s YOU Should KNOW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137A2-CDE9-4E46-934A-743B40ED5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Physical stats DMV’s:</a:t>
            </a:r>
          </a:p>
          <a:p>
            <a:r>
              <a:rPr lang="en-US" sz="3200" b="0" dirty="0"/>
              <a:t>Help you evaluate need for index maintenance</a:t>
            </a:r>
          </a:p>
          <a:p>
            <a:endParaRPr lang="en-US" sz="3200" dirty="0"/>
          </a:p>
          <a:p>
            <a:r>
              <a:rPr lang="en-US" sz="3200" dirty="0"/>
              <a:t>Missing Index DMV’s:</a:t>
            </a:r>
          </a:p>
          <a:p>
            <a:r>
              <a:rPr lang="en-US" sz="3200" b="0" dirty="0"/>
              <a:t>Help you design new indexes </a:t>
            </a:r>
          </a:p>
          <a:p>
            <a:endParaRPr lang="en-US" sz="3200" b="0" dirty="0"/>
          </a:p>
          <a:p>
            <a:r>
              <a:rPr lang="en-US" sz="3200" dirty="0"/>
              <a:t>Index Usage Stats DMV:</a:t>
            </a:r>
          </a:p>
          <a:p>
            <a:r>
              <a:rPr lang="en-US" sz="3200" b="0" dirty="0"/>
              <a:t>Helps you evaluate existing index usage</a:t>
            </a:r>
          </a:p>
          <a:p>
            <a:endParaRPr lang="en-US" sz="3200" b="0" dirty="0"/>
          </a:p>
        </p:txBody>
      </p:sp>
    </p:spTree>
    <p:extLst>
      <p:ext uri="{BB962C8B-B14F-4D97-AF65-F5344CB8AC3E}">
        <p14:creationId xmlns:p14="http://schemas.microsoft.com/office/powerpoint/2010/main" val="28989188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sys.dm_db_index_physical_stats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8600" y="838201"/>
            <a:ext cx="11582400" cy="5257802"/>
          </a:xfrm>
        </p:spPr>
        <p:txBody>
          <a:bodyPr>
            <a:noAutofit/>
          </a:bodyPr>
          <a:lstStyle/>
          <a:p>
            <a:r>
              <a:rPr lang="en-US" sz="3600" b="0" dirty="0"/>
              <a:t>Determine index fragmentation to do SQL-level defrag.</a:t>
            </a:r>
            <a:endParaRPr lang="en-US" sz="3600" dirty="0"/>
          </a:p>
          <a:p>
            <a:r>
              <a:rPr lang="en-US" sz="3600" dirty="0"/>
              <a:t>Root of all index fragmentation monitoring queries.</a:t>
            </a:r>
          </a:p>
          <a:p>
            <a:endParaRPr lang="en-US" sz="3600" dirty="0"/>
          </a:p>
          <a:p>
            <a:r>
              <a:rPr lang="en-US" sz="3600" dirty="0" err="1"/>
              <a:t>avg_fragmentation_in_pct</a:t>
            </a:r>
            <a:r>
              <a:rPr lang="en-US" sz="3600" dirty="0"/>
              <a:t> </a:t>
            </a:r>
            <a:r>
              <a:rPr lang="en-US" sz="3600" b="0" dirty="0"/>
              <a:t>shows logical fragmentation for indexes and extent fragmentation for heaps.</a:t>
            </a:r>
            <a:br>
              <a:rPr lang="en-US" sz="3600" dirty="0"/>
            </a:br>
            <a:endParaRPr lang="en-US" sz="3600" dirty="0"/>
          </a:p>
          <a:p>
            <a:r>
              <a:rPr lang="en-US" sz="3600" b="0" dirty="0"/>
              <a:t>Replaces the functionality of </a:t>
            </a:r>
            <a:br>
              <a:rPr lang="en-US" sz="3600" dirty="0"/>
            </a:br>
            <a:r>
              <a:rPr lang="en-US" sz="3600" dirty="0"/>
              <a:t>DBCC SHOWCONTIG </a:t>
            </a:r>
            <a:r>
              <a:rPr lang="en-US" sz="3600" b="0" dirty="0"/>
              <a:t>to an extent. </a:t>
            </a:r>
          </a:p>
          <a:p>
            <a:pPr marL="0" indent="0"/>
            <a:r>
              <a:rPr lang="en-US" sz="3200" b="0" dirty="0"/>
              <a:t>					(that’s a pun, get it?)</a:t>
            </a:r>
            <a:r>
              <a:rPr lang="en-US" sz="2800" b="0" dirty="0"/>
              <a:t>	</a:t>
            </a:r>
          </a:p>
          <a:p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676400" y="4876801"/>
            <a:ext cx="8686800" cy="1569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</a:pPr>
            <a:endParaRPr lang="en-US" sz="32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sys.dm_db_index_physical_stats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448300"/>
          </a:xfrm>
        </p:spPr>
        <p:txBody>
          <a:bodyPr>
            <a:normAutofit/>
          </a:bodyPr>
          <a:lstStyle/>
          <a:p>
            <a:r>
              <a:rPr lang="en-US" sz="4000" b="0" dirty="0"/>
              <a:t>Will still show tables without clustered indexes as </a:t>
            </a:r>
            <a:r>
              <a:rPr lang="en-US" sz="4000" dirty="0" err="1"/>
              <a:t>index_id</a:t>
            </a:r>
            <a:r>
              <a:rPr lang="en-US" sz="4000" dirty="0"/>
              <a:t> = 0, this is a HEAP</a:t>
            </a:r>
            <a:r>
              <a:rPr lang="en-US" sz="4000" b="0" dirty="0"/>
              <a:t>. </a:t>
            </a:r>
          </a:p>
          <a:p>
            <a:r>
              <a:rPr lang="en-US" sz="4000" b="0" dirty="0"/>
              <a:t>Almost always, a heap is poor design or an oversight.</a:t>
            </a:r>
          </a:p>
          <a:p>
            <a:r>
              <a:rPr lang="en-US" sz="4000" b="0" dirty="0"/>
              <a:t>However, heap fragmentation isn’t meaningful.</a:t>
            </a:r>
          </a:p>
          <a:p>
            <a:pPr lvl="1"/>
            <a:r>
              <a:rPr lang="en-US" sz="3600" b="0" dirty="0" err="1"/>
              <a:t>Index_ID</a:t>
            </a:r>
            <a:r>
              <a:rPr lang="en-US" sz="3600" b="0" dirty="0"/>
              <a:t> = 1 is the clustered index.  </a:t>
            </a:r>
          </a:p>
          <a:p>
            <a:pPr lvl="1"/>
            <a:r>
              <a:rPr lang="en-US" sz="3600" b="0" dirty="0" err="1"/>
              <a:t>Index_ID</a:t>
            </a:r>
            <a:r>
              <a:rPr lang="en-US" sz="3600" b="0" dirty="0"/>
              <a:t> &gt;= 2 is every other index.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0475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sys.dm_db_index_physical_stats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0"/>
            <a:ext cx="10972800" cy="5867399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 err="1"/>
              <a:t>Avg_fragmentation_pct</a:t>
            </a:r>
            <a:r>
              <a:rPr lang="en-US" sz="4000" b="0" dirty="0"/>
              <a:t> is a scale of 0 (not fragmented) to 100 (perfectly fragmented)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600" b="0" dirty="0"/>
              <a:t>You may find it beneficial to perform some sort of index maintenance when </a:t>
            </a:r>
            <a:r>
              <a:rPr lang="en-US" sz="3600" b="0" dirty="0" err="1"/>
              <a:t>avg_fragmentation_pct</a:t>
            </a:r>
            <a:r>
              <a:rPr lang="en-US" sz="3600" b="0" dirty="0"/>
              <a:t> &gt; 10, but this may vary.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600" b="0" dirty="0"/>
              <a:t>You may find a better balance of meaningful performance protection and logged maintenance activity with less aggressive maintenance &gt; 50.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062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MAINTENANCE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599"/>
            <a:ext cx="11582400" cy="5562601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3200" dirty="0"/>
              <a:t>ALTER INDEX … REORGANIZE </a:t>
            </a:r>
            <a:r>
              <a:rPr lang="en-US" sz="3200" b="0" dirty="0"/>
              <a:t>replaces </a:t>
            </a:r>
          </a:p>
          <a:p>
            <a:pPr>
              <a:buNone/>
            </a:pPr>
            <a:r>
              <a:rPr lang="en-US" sz="3200" b="0" dirty="0"/>
              <a:t>	old DBCC INDEXDEFRAG</a:t>
            </a:r>
          </a:p>
          <a:p>
            <a:pPr>
              <a:buNone/>
            </a:pPr>
            <a:endParaRPr lang="en-US" sz="3200" b="0" dirty="0"/>
          </a:p>
          <a:p>
            <a:pPr>
              <a:buNone/>
            </a:pPr>
            <a:r>
              <a:rPr lang="en-US" sz="3200" dirty="0"/>
              <a:t>ALTER INDEX … REBUILD </a:t>
            </a:r>
            <a:r>
              <a:rPr lang="en-US" sz="3200" b="0" dirty="0"/>
              <a:t>replaces </a:t>
            </a:r>
            <a:br>
              <a:rPr lang="en-US" sz="3200" b="0" dirty="0"/>
            </a:br>
            <a:r>
              <a:rPr lang="en-US" sz="3200" b="0" dirty="0"/>
              <a:t>old DBCC DBREINDEX,</a:t>
            </a:r>
            <a:br>
              <a:rPr lang="en-US" sz="3200" b="0" dirty="0"/>
            </a:br>
            <a:r>
              <a:rPr lang="en-US" sz="3200" b="0" dirty="0"/>
              <a:t>also updates the statistics</a:t>
            </a:r>
            <a:br>
              <a:rPr lang="en-US" sz="3200" b="0" dirty="0"/>
            </a:br>
            <a:endParaRPr lang="en-US" sz="3200" b="0" dirty="0"/>
          </a:p>
          <a:p>
            <a:pPr>
              <a:buNone/>
            </a:pPr>
            <a:r>
              <a:rPr lang="en-US" sz="3200" dirty="0"/>
              <a:t>ALTER INDEX … REBUILD </a:t>
            </a:r>
            <a:r>
              <a:rPr lang="en-US" sz="3200" u="sng" dirty="0"/>
              <a:t>ALL</a:t>
            </a:r>
            <a:r>
              <a:rPr lang="en-US" sz="3200" dirty="0"/>
              <a:t> </a:t>
            </a:r>
            <a:br>
              <a:rPr lang="en-US" sz="3200" b="0" dirty="0"/>
            </a:br>
            <a:r>
              <a:rPr lang="en-US" sz="3200" b="0" dirty="0"/>
              <a:t>rebuilds all indexes on a table,</a:t>
            </a:r>
            <a:br>
              <a:rPr lang="en-US" sz="3200" b="0" dirty="0"/>
            </a:br>
            <a:r>
              <a:rPr lang="en-US" sz="3200" b="0" dirty="0"/>
              <a:t>also updates the statistics, but not recommended.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8473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sys.dm_db_index_physical_stats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4483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4000" dirty="0"/>
              <a:t>When to use?</a:t>
            </a:r>
          </a:p>
          <a:p>
            <a:r>
              <a:rPr lang="en-US" sz="4000" b="0" dirty="0"/>
              <a:t>Use while your application is in </a:t>
            </a:r>
            <a:r>
              <a:rPr lang="en-US" sz="4000" dirty="0"/>
              <a:t>production</a:t>
            </a:r>
            <a:r>
              <a:rPr lang="en-US" sz="4000" b="0" dirty="0"/>
              <a:t> to identify tables that are generating fragmentation over time.</a:t>
            </a:r>
          </a:p>
          <a:p>
            <a:r>
              <a:rPr lang="en-US" sz="4000" b="0" dirty="0"/>
              <a:t>Then, only perform </a:t>
            </a:r>
            <a:r>
              <a:rPr lang="en-US" sz="4000" dirty="0"/>
              <a:t>index maintenance </a:t>
            </a:r>
            <a:r>
              <a:rPr lang="en-US" sz="4000" b="0" dirty="0"/>
              <a:t>on individual indexes as needed, and then, potentially only on partitions of indexes.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45</a:t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456A49-D9F1-4953-8152-0834928543C1}"/>
              </a:ext>
            </a:extLst>
          </p:cNvPr>
          <p:cNvSpPr/>
          <p:nvPr/>
        </p:nvSpPr>
        <p:spPr>
          <a:xfrm>
            <a:off x="223901" y="1145315"/>
            <a:ext cx="1177732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Ideal: rebuild or reorganize the most fragmented in every </a:t>
            </a:r>
            <a:r>
              <a:rPr lang="en-US" sz="4800" dirty="0" err="1">
                <a:latin typeface="Roboto" panose="02000000000000000000" pitchFamily="2" charset="0"/>
                <a:ea typeface="Roboto" panose="02000000000000000000" pitchFamily="2" charset="0"/>
              </a:rPr>
              <a:t>maint</a:t>
            </a: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 window, “take the top off” the stack.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Custom scripts should use this selective approach.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09ACA30-36CC-402B-AF9D-A02BACFBC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Index Maintenance</a:t>
            </a:r>
          </a:p>
        </p:txBody>
      </p:sp>
    </p:spTree>
    <p:extLst>
      <p:ext uri="{BB962C8B-B14F-4D97-AF65-F5344CB8AC3E}">
        <p14:creationId xmlns:p14="http://schemas.microsoft.com/office/powerpoint/2010/main" val="3735990624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B9AE32-94F5-4BC4-834E-98833E008AB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" y="840333"/>
            <a:ext cx="3539406" cy="35030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427966-EC4E-4EB0-8FDC-07FC122433C2}"/>
              </a:ext>
            </a:extLst>
          </p:cNvPr>
          <p:cNvSpPr txBox="1"/>
          <p:nvPr/>
        </p:nvSpPr>
        <p:spPr>
          <a:xfrm>
            <a:off x="3396569" y="3449216"/>
            <a:ext cx="4033476" cy="1460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963" dirty="0">
                <a:latin typeface="Roboto" panose="02000000000000000000" pitchFamily="2" charset="0"/>
                <a:ea typeface="Roboto" panose="02000000000000000000" pitchFamily="2" charset="0"/>
              </a:rPr>
              <a:t>Rebuild Index Task</a:t>
            </a:r>
          </a:p>
          <a:p>
            <a:pPr algn="ctr"/>
            <a:endParaRPr lang="en-US" sz="2963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sz="2963" dirty="0">
                <a:latin typeface="Roboto" panose="02000000000000000000" pitchFamily="2" charset="0"/>
                <a:ea typeface="Roboto" panose="02000000000000000000" pitchFamily="2" charset="0"/>
              </a:rPr>
              <a:t>SQL 2014 vs SQL 2017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966F39-4A86-48DC-AB70-1D9F158CF48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9200" y="840333"/>
            <a:ext cx="4114800" cy="603704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BC99724-87B4-4279-9E00-1104F3DA7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D226F2D-BA1D-4640-908E-0525F20DF62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Index Maintenance</a:t>
            </a:r>
          </a:p>
        </p:txBody>
      </p:sp>
    </p:spTree>
    <p:extLst>
      <p:ext uri="{BB962C8B-B14F-4D97-AF65-F5344CB8AC3E}">
        <p14:creationId xmlns:p14="http://schemas.microsoft.com/office/powerpoint/2010/main" val="1387534095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sys.dm_db_index_physical_stats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87413"/>
            <a:ext cx="11887200" cy="5513387"/>
          </a:xfrm>
        </p:spPr>
        <p:txBody>
          <a:bodyPr>
            <a:noAutofit/>
          </a:bodyPr>
          <a:lstStyle/>
          <a:p>
            <a:pPr marL="0" indent="0"/>
            <a:r>
              <a:rPr lang="en-US" sz="3200" dirty="0">
                <a:solidFill>
                  <a:schemeClr val="tx1"/>
                </a:solidFill>
              </a:rPr>
              <a:t>MODE parameter options for Scan Depth:</a:t>
            </a:r>
          </a:p>
          <a:p>
            <a:r>
              <a:rPr lang="en-US" sz="3600" dirty="0">
                <a:solidFill>
                  <a:schemeClr val="tx1"/>
                </a:solidFill>
              </a:rPr>
              <a:t>LIMITED </a:t>
            </a:r>
            <a:r>
              <a:rPr lang="en-US" sz="2800" b="0" dirty="0">
                <a:solidFill>
                  <a:schemeClr val="tx1"/>
                </a:solidFill>
              </a:rPr>
              <a:t>Fastest, default, only scans branch-level pages, not leaf.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Only returns basic metrics, leaves the rest NULL.</a:t>
            </a:r>
          </a:p>
          <a:p>
            <a:r>
              <a:rPr lang="en-US" sz="3600" dirty="0">
                <a:solidFill>
                  <a:schemeClr val="tx1"/>
                </a:solidFill>
              </a:rPr>
              <a:t>SAMPLED </a:t>
            </a:r>
            <a:r>
              <a:rPr lang="en-US" sz="2800" b="0" dirty="0">
                <a:solidFill>
                  <a:schemeClr val="tx1"/>
                </a:solidFill>
              </a:rPr>
              <a:t>Not as fast, samples 1% of leaf pages.</a:t>
            </a:r>
          </a:p>
          <a:p>
            <a:r>
              <a:rPr lang="en-US" sz="3600" dirty="0">
                <a:solidFill>
                  <a:schemeClr val="tx1"/>
                </a:solidFill>
              </a:rPr>
              <a:t>DETAILED </a:t>
            </a:r>
            <a:r>
              <a:rPr lang="en-US" sz="2800" b="0" dirty="0">
                <a:solidFill>
                  <a:schemeClr val="tx1"/>
                </a:solidFill>
              </a:rPr>
              <a:t>Much more involved.  Scans all data pages. </a:t>
            </a:r>
          </a:p>
          <a:p>
            <a:r>
              <a:rPr lang="en-US" sz="2800" b="0" dirty="0">
                <a:solidFill>
                  <a:schemeClr val="tx1"/>
                </a:solidFill>
              </a:rPr>
              <a:t>		Will hammer your IO subsystem. 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Only way to get some of the columns to populate, but rarely needed.</a:t>
            </a:r>
            <a:endParaRPr lang="en-US" sz="1200" dirty="0">
              <a:solidFill>
                <a:schemeClr val="tx1"/>
              </a:solidFill>
            </a:endParaRPr>
          </a:p>
          <a:p>
            <a:endParaRPr lang="en-US" sz="1000" dirty="0">
              <a:solidFill>
                <a:schemeClr val="tx1"/>
              </a:solidFill>
            </a:endParaRPr>
          </a:p>
          <a:p>
            <a:r>
              <a:rPr lang="en-US" sz="4000" dirty="0">
                <a:solidFill>
                  <a:schemeClr val="tx1"/>
                </a:solidFill>
              </a:rPr>
              <a:t>Can still impact on performance on LIMITED mode.</a:t>
            </a:r>
          </a:p>
          <a:p>
            <a:endParaRPr lang="en-US" sz="1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sys.dm_db_index_physical_stats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0"/>
            <a:r>
              <a:rPr lang="en-US" sz="3200" dirty="0"/>
              <a:t>Lab:</a:t>
            </a:r>
          </a:p>
          <a:p>
            <a:pPr marL="57150" indent="0"/>
            <a:endParaRPr lang="en-US" sz="3200" dirty="0"/>
          </a:p>
          <a:p>
            <a:r>
              <a:rPr lang="en-US" sz="3200" dirty="0"/>
              <a:t>*lab - fragmented </a:t>
            </a:r>
            <a:r>
              <a:rPr lang="en-US" sz="3200" dirty="0" err="1"/>
              <a:t>table.sql</a:t>
            </a:r>
            <a:endParaRPr lang="en-US" sz="3200" dirty="0"/>
          </a:p>
          <a:p>
            <a:r>
              <a:rPr lang="en-US" sz="3200" dirty="0"/>
              <a:t>*</a:t>
            </a:r>
            <a:r>
              <a:rPr lang="en-US" sz="3200" dirty="0" err="1"/>
              <a:t>defrag.sql</a:t>
            </a:r>
            <a:endParaRPr lang="en-US" sz="3200" dirty="0"/>
          </a:p>
          <a:p>
            <a:r>
              <a:rPr lang="en-US" sz="3200" dirty="0"/>
              <a:t>automated index </a:t>
            </a:r>
            <a:r>
              <a:rPr lang="en-US" sz="3200" dirty="0" err="1"/>
              <a:t>rebuild.sql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49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9AEBE-485F-4283-BF21-28AF683DC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Ready?</a:t>
            </a:r>
          </a:p>
        </p:txBody>
      </p:sp>
    </p:spTree>
    <p:extLst>
      <p:ext uri="{BB962C8B-B14F-4D97-AF65-F5344CB8AC3E}">
        <p14:creationId xmlns:p14="http://schemas.microsoft.com/office/powerpoint/2010/main" val="15490129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Aside, on Fragmentation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3"/>
            <a:ext cx="8229600" cy="4686298"/>
          </a:xfrm>
        </p:spPr>
        <p:txBody>
          <a:bodyPr>
            <a:normAutofit/>
          </a:bodyPr>
          <a:lstStyle/>
          <a:p>
            <a:pPr lvl="1">
              <a:buNone/>
            </a:pPr>
            <a:r>
              <a:rPr lang="en-US" sz="4000" dirty="0"/>
              <a:t>Why did the Microsoft Windows 7 RC download page break?</a:t>
            </a:r>
          </a:p>
          <a:p>
            <a:pPr lvl="1">
              <a:buNone/>
            </a:pPr>
            <a:endParaRPr lang="en-US" sz="4000" dirty="0"/>
          </a:p>
          <a:p>
            <a:pPr lvl="1">
              <a:buNone/>
            </a:pPr>
            <a:endParaRPr lang="en-US" sz="4000" dirty="0"/>
          </a:p>
          <a:p>
            <a:pPr lvl="1">
              <a:buNone/>
            </a:pPr>
            <a:endParaRPr lang="en-US" sz="4000" dirty="0"/>
          </a:p>
          <a:p>
            <a:pPr lvl="1"/>
            <a:r>
              <a:rPr lang="en-US" sz="1400" u="sng" dirty="0">
                <a:hlinkClick r:id="rId3"/>
              </a:rPr>
              <a:t>http://www.sqlskills.com/BLOGS/PAUL/post/Why-did-the-Windows-7-RC-failure-happen.aspx</a:t>
            </a:r>
            <a:r>
              <a:rPr lang="en-US" sz="1400" dirty="0"/>
              <a:t> </a:t>
            </a:r>
          </a:p>
          <a:p>
            <a:pPr lvl="1">
              <a:buNone/>
            </a:pPr>
            <a:endParaRPr lang="en-US" sz="3600" dirty="0"/>
          </a:p>
          <a:p>
            <a:pPr lvl="1">
              <a:buNone/>
            </a:pPr>
            <a:endParaRPr lang="en-US" sz="3600" dirty="0"/>
          </a:p>
          <a:p>
            <a:pPr lvl="1">
              <a:buNone/>
            </a:pP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z="2400" smtClean="0"/>
              <a:pPr/>
              <a:t>50</a:t>
            </a:fld>
            <a:endParaRPr lang="en-US" sz="24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CC4AC-4616-4D1A-A1E3-906530A45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</p:spPr>
        <p:txBody>
          <a:bodyPr/>
          <a:lstStyle/>
          <a:p>
            <a:r>
              <a:rPr lang="en-US" sz="2800" dirty="0" err="1"/>
              <a:t>dm_db_column_store_row_group_physical_stats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11EB7-F0FB-452B-9183-F3E8CC5A7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562599"/>
          </a:xfrm>
        </p:spPr>
        <p:txBody>
          <a:bodyPr>
            <a:normAutofit fontScale="925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Columnstore </a:t>
            </a:r>
            <a:r>
              <a:rPr lang="en-US" sz="3600" b="0" dirty="0"/>
              <a:t>indexes have their own DMV for </a:t>
            </a:r>
            <a:r>
              <a:rPr lang="en-US" sz="3600" b="0" dirty="0" err="1"/>
              <a:t>rowgroup</a:t>
            </a:r>
            <a:r>
              <a:rPr lang="en-US" sz="3600" b="0" dirty="0"/>
              <a:t> status and fragmentation,</a:t>
            </a:r>
            <a:r>
              <a:rPr lang="en-US" sz="3600" dirty="0"/>
              <a:t>	</a:t>
            </a:r>
            <a:r>
              <a:rPr lang="en-US" sz="3600" dirty="0" err="1"/>
              <a:t>sys.dm_db_column_store_row_group_physical_stats</a:t>
            </a:r>
            <a:endParaRPr lang="en-US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dirty="0"/>
              <a:t>You need to include this DMV in any of your maintenance scripts if you have Columnstore indexes (and you should, they’re awesome SQL 2016+!)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dirty="0"/>
              <a:t>Since Columnstore indexes are read-only prior to SQL 2016, this wasn’t needed in SQL 2012 or SQL 2014.</a:t>
            </a:r>
          </a:p>
        </p:txBody>
      </p:sp>
    </p:spTree>
    <p:extLst>
      <p:ext uri="{BB962C8B-B14F-4D97-AF65-F5344CB8AC3E}">
        <p14:creationId xmlns:p14="http://schemas.microsoft.com/office/powerpoint/2010/main" val="26011471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CC4AC-4616-4D1A-A1E3-906530A45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</p:spPr>
        <p:txBody>
          <a:bodyPr/>
          <a:lstStyle/>
          <a:p>
            <a:r>
              <a:rPr lang="en-US" sz="2800" dirty="0" err="1"/>
              <a:t>dm_db_column_store_row_group_physical_stats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11EB7-F0FB-452B-9183-F3E8CC5A7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b="0" dirty="0"/>
              <a:t>You may find it necessary to REORGANIZE a Columnstore index </a:t>
            </a:r>
            <a:r>
              <a:rPr lang="en-US" sz="4000" dirty="0"/>
              <a:t>multiple</a:t>
            </a:r>
            <a:r>
              <a:rPr lang="en-US" sz="4000" b="0" dirty="0"/>
              <a:t> times before the </a:t>
            </a:r>
            <a:r>
              <a:rPr lang="en-US" sz="4000" b="0" dirty="0" err="1"/>
              <a:t>rowgroups</a:t>
            </a:r>
            <a:r>
              <a:rPr lang="en-US" sz="4000" b="0" dirty="0"/>
              <a:t> are compressed and the </a:t>
            </a:r>
            <a:r>
              <a:rPr lang="en-US" sz="4000" b="0" dirty="0" err="1"/>
              <a:t>deltastore</a:t>
            </a:r>
            <a:r>
              <a:rPr lang="en-US" sz="4000" b="0" dirty="0"/>
              <a:t> </a:t>
            </a:r>
            <a:r>
              <a:rPr lang="en-US" sz="4000" b="0" dirty="0" err="1"/>
              <a:t>rowgroups</a:t>
            </a:r>
            <a:r>
              <a:rPr lang="en-US" sz="4000" b="0" dirty="0"/>
              <a:t> are moved to TOMBSTONE status.</a:t>
            </a:r>
          </a:p>
          <a:p>
            <a:endParaRPr lang="en-US" sz="4000" b="0" dirty="0"/>
          </a:p>
          <a:p>
            <a:r>
              <a:rPr lang="en-US" sz="4000" dirty="0"/>
              <a:t>Lab: Defrag </a:t>
            </a:r>
            <a:r>
              <a:rPr lang="en-US" sz="4000" dirty="0" err="1"/>
              <a:t>Columnstore.sql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947472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/>
              <a:t>Missing Indexes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838201"/>
            <a:ext cx="11277600" cy="5813425"/>
          </a:xfrm>
        </p:spPr>
        <p:txBody>
          <a:bodyPr>
            <a:normAutofit/>
          </a:bodyPr>
          <a:lstStyle/>
          <a:p>
            <a:pPr lvl="1"/>
            <a:r>
              <a:rPr lang="en-US" sz="3200" b="1" dirty="0" err="1"/>
              <a:t>sys.dm_db_missing_index_groups</a:t>
            </a:r>
            <a:r>
              <a:rPr lang="en-US" sz="3200" b="1" dirty="0"/>
              <a:t> </a:t>
            </a:r>
            <a:endParaRPr lang="en-US" sz="3200" dirty="0"/>
          </a:p>
          <a:p>
            <a:pPr lvl="1"/>
            <a:r>
              <a:rPr lang="en-US" sz="3200" b="1" dirty="0" err="1"/>
              <a:t>sys.dm_db_missing_index_group_stats</a:t>
            </a:r>
            <a:r>
              <a:rPr lang="en-US" sz="3200" b="1" dirty="0"/>
              <a:t> </a:t>
            </a:r>
            <a:endParaRPr lang="en-US" sz="3200" dirty="0"/>
          </a:p>
          <a:p>
            <a:pPr lvl="1"/>
            <a:r>
              <a:rPr lang="en-US" sz="3200" b="1" dirty="0" err="1"/>
              <a:t>sys.dm_db_missing_index_details</a:t>
            </a:r>
            <a:endParaRPr lang="en-US" sz="3200" b="1" dirty="0"/>
          </a:p>
          <a:p>
            <a:r>
              <a:rPr lang="en-US" sz="3200" dirty="0"/>
              <a:t>Passive.  Already running. </a:t>
            </a:r>
            <a:r>
              <a:rPr lang="en-US" sz="3200" b="0" dirty="0"/>
              <a:t>Doesn’t need to be enabled.  </a:t>
            </a:r>
          </a:p>
          <a:p>
            <a:r>
              <a:rPr lang="en-US" sz="3200" b="0" dirty="0"/>
              <a:t>Cleared out when the server is rebooted, also cleared out for a table when you alter the table or indexes on that table.</a:t>
            </a:r>
          </a:p>
          <a:p>
            <a:r>
              <a:rPr lang="en-US" sz="3200" dirty="0"/>
              <a:t>Only recommends </a:t>
            </a:r>
            <a:r>
              <a:rPr lang="en-US" sz="3200" dirty="0" err="1"/>
              <a:t>nonclustered</a:t>
            </a:r>
            <a:r>
              <a:rPr lang="en-US" sz="3200" dirty="0"/>
              <a:t> indexes.</a:t>
            </a:r>
          </a:p>
          <a:p>
            <a:pPr lvl="1"/>
            <a:r>
              <a:rPr lang="en-US" sz="2800" dirty="0"/>
              <a:t>Won’t recommend a clustered index on a heap, </a:t>
            </a:r>
            <a:r>
              <a:rPr lang="en-US" sz="2800" b="1" i="1" dirty="0"/>
              <a:t>you</a:t>
            </a:r>
            <a:r>
              <a:rPr lang="en-US" sz="2800" b="1" dirty="0"/>
              <a:t> </a:t>
            </a:r>
            <a:r>
              <a:rPr lang="en-US" sz="2800" dirty="0"/>
              <a:t>have to fix that!</a:t>
            </a:r>
          </a:p>
          <a:p>
            <a:pPr lvl="1"/>
            <a:r>
              <a:rPr lang="en-US" sz="2800" dirty="0"/>
              <a:t>Won’t recommend </a:t>
            </a:r>
            <a:r>
              <a:rPr lang="en-US" sz="2800" dirty="0" err="1"/>
              <a:t>columnstore</a:t>
            </a:r>
            <a:r>
              <a:rPr lang="en-US" sz="2800" dirty="0"/>
              <a:t>, xml, spatial index types.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53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/>
              <a:t>Missing Indexes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11734800" cy="5410200"/>
          </a:xfrm>
        </p:spPr>
        <p:txBody>
          <a:bodyPr>
            <a:normAutofit/>
          </a:bodyPr>
          <a:lstStyle/>
          <a:p>
            <a:r>
              <a:rPr lang="en-US" sz="4000" b="0" dirty="0"/>
              <a:t>Must be used with </a:t>
            </a:r>
            <a:r>
              <a:rPr lang="en-US" sz="4000" dirty="0"/>
              <a:t>sobriety</a:t>
            </a:r>
            <a:r>
              <a:rPr lang="en-US" sz="4000" b="0" dirty="0"/>
              <a:t>.  Don’t create every suggested missing index or your update/insert/deletes will suffer. </a:t>
            </a:r>
          </a:p>
          <a:p>
            <a:r>
              <a:rPr lang="en-US" sz="4000" b="0" dirty="0"/>
              <a:t>Nonclustered Indexes exist physically as copies of your table, and must be kept up to date too, thus the overhead cost to every write. However,</a:t>
            </a:r>
          </a:p>
          <a:p>
            <a:r>
              <a:rPr lang="en-US" sz="4000" dirty="0"/>
              <a:t>Writes can benefit </a:t>
            </a:r>
            <a:r>
              <a:rPr lang="en-US" sz="4000" b="0" dirty="0"/>
              <a:t>from nonclustered indexes by making the source query more efficient.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/>
              <a:t>Missing Indexes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11734800" cy="5410200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/>
              <a:t>Indexes should be created to help many queries,</a:t>
            </a:r>
          </a:p>
          <a:p>
            <a:r>
              <a:rPr lang="en-US" sz="4000" dirty="0"/>
              <a:t>	many index suggestions.</a:t>
            </a:r>
          </a:p>
          <a:p>
            <a:pPr lvl="1"/>
            <a:r>
              <a:rPr lang="en-US" sz="3600" dirty="0"/>
              <a:t>Suggestions may only differ only by the columns in the key vs. </a:t>
            </a:r>
            <a:r>
              <a:rPr lang="en-US" sz="3600" dirty="0" err="1"/>
              <a:t>INCLUDE’d</a:t>
            </a:r>
            <a:r>
              <a:rPr lang="en-US" sz="3600" dirty="0"/>
              <a:t>, or by a small number of columns.</a:t>
            </a:r>
          </a:p>
          <a:p>
            <a:pPr lvl="1"/>
            <a:r>
              <a:rPr lang="en-US" sz="3600" dirty="0"/>
              <a:t>Combine suggestions together with common key columns in the same order starting, and a combined INCLUDE list.</a:t>
            </a:r>
          </a:p>
          <a:p>
            <a:pPr lvl="1"/>
            <a:r>
              <a:rPr lang="en-US" sz="3600" dirty="0"/>
              <a:t>Combine with existing indexes on the table as well, potentially replacing an old index. </a:t>
            </a:r>
          </a:p>
          <a:p>
            <a:pPr lvl="1"/>
            <a:r>
              <a:rPr lang="en-US" sz="3600" dirty="0"/>
              <a:t>However, be careful not to change the uniqueness of the table. A unique index = a unique constraint.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48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/>
              <a:t>Missing Indexes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1"/>
            <a:ext cx="11811000" cy="5562599"/>
          </a:xfrm>
        </p:spPr>
        <p:txBody>
          <a:bodyPr>
            <a:normAutofit/>
          </a:bodyPr>
          <a:lstStyle/>
          <a:p>
            <a:pPr marL="109537" indent="0"/>
            <a:r>
              <a:rPr lang="en-US" sz="4400" dirty="0"/>
              <a:t>When to use?</a:t>
            </a:r>
          </a:p>
          <a:p>
            <a:r>
              <a:rPr lang="en-US" sz="4000" dirty="0"/>
              <a:t>After recording actual usage in production.</a:t>
            </a:r>
          </a:p>
          <a:p>
            <a:pPr lvl="1"/>
            <a:r>
              <a:rPr lang="en-US" sz="3600" dirty="0"/>
              <a:t>Don’t use during development, too misleading.</a:t>
            </a:r>
          </a:p>
          <a:p>
            <a:pPr lvl="1"/>
            <a:r>
              <a:rPr lang="en-US" sz="3600" dirty="0"/>
              <a:t>Do use during user testing to simulate actual usage.</a:t>
            </a:r>
          </a:p>
          <a:p>
            <a:pPr lvl="1"/>
            <a:r>
              <a:rPr lang="en-US" sz="3600" dirty="0"/>
              <a:t>Do use on your production environment after a stable period of active and typical activity.</a:t>
            </a:r>
          </a:p>
          <a:p>
            <a:pPr lvl="1"/>
            <a:r>
              <a:rPr lang="en-US" sz="3600" dirty="0"/>
              <a:t>Try to capture an entire business cycle (weekly payroll, month-end reporting, quarterly or annual,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2083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</p:spPr>
        <p:txBody>
          <a:bodyPr>
            <a:normAutofit/>
          </a:bodyPr>
          <a:lstStyle/>
          <a:p>
            <a:r>
              <a:rPr lang="en-US" sz="3200" dirty="0"/>
              <a:t>Final Note on Missing Indexes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762000"/>
            <a:ext cx="11811000" cy="4114800"/>
          </a:xfrm>
        </p:spPr>
        <p:txBody>
          <a:bodyPr>
            <a:normAutofit/>
          </a:bodyPr>
          <a:lstStyle/>
          <a:p>
            <a:r>
              <a:rPr lang="en-US" sz="3600" dirty="0"/>
              <a:t>Since SQL 2008 – Missing index views have been integrated into the show query plan screens in SSMS.  </a:t>
            </a:r>
          </a:p>
          <a:p>
            <a:pPr lvl="1"/>
            <a:r>
              <a:rPr lang="en-US" sz="3200" dirty="0"/>
              <a:t>But </a:t>
            </a:r>
            <a:r>
              <a:rPr lang="en-US" sz="3200" u="sng" dirty="0"/>
              <a:t>don’t</a:t>
            </a:r>
            <a:r>
              <a:rPr lang="en-US" sz="3200" dirty="0"/>
              <a:t> use this to create new indexes. Very few queries are important enough to deserve their </a:t>
            </a:r>
            <a:r>
              <a:rPr lang="en-US" sz="3200" i="1" dirty="0"/>
              <a:t>own indexes</a:t>
            </a:r>
            <a:r>
              <a:rPr lang="en-US" sz="3200" dirty="0"/>
              <a:t>.</a:t>
            </a:r>
          </a:p>
          <a:p>
            <a:pPr lvl="1"/>
            <a:r>
              <a:rPr lang="en-US" sz="3200" dirty="0"/>
              <a:t>Take a look at the whole picture, including </a:t>
            </a:r>
            <a:r>
              <a:rPr lang="en-US" sz="3200" b="1" dirty="0"/>
              <a:t>all</a:t>
            </a:r>
            <a:r>
              <a:rPr lang="en-US" sz="3200" dirty="0"/>
              <a:t> suggested indexes </a:t>
            </a:r>
            <a:r>
              <a:rPr lang="en-US" sz="3200" i="1" dirty="0"/>
              <a:t>and all existing indexes</a:t>
            </a:r>
            <a:r>
              <a:rPr lang="en-US" sz="3200" dirty="0"/>
              <a:t> before creating any indexes.</a:t>
            </a:r>
          </a:p>
          <a:p>
            <a:pPr lvl="1"/>
            <a:r>
              <a:rPr lang="en-US" sz="3200" dirty="0"/>
              <a:t>Treat this as an alert!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57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35518"/>
          <a:stretch/>
        </p:blipFill>
        <p:spPr>
          <a:xfrm>
            <a:off x="2133600" y="4782927"/>
            <a:ext cx="8991600" cy="127635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1524000" y="5097018"/>
            <a:ext cx="978408" cy="48463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/>
              <a:t>Missing Indexes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/>
            <a:r>
              <a:rPr lang="en-US" sz="3600" dirty="0"/>
              <a:t>Lab</a:t>
            </a:r>
          </a:p>
          <a:p>
            <a:r>
              <a:rPr lang="en-US" sz="3600" b="0" dirty="0"/>
              <a:t>lab - missing index setup </a:t>
            </a:r>
            <a:r>
              <a:rPr lang="en-US" sz="3600" b="0" dirty="0" err="1"/>
              <a:t>demo.sql</a:t>
            </a:r>
            <a:r>
              <a:rPr lang="en-US" sz="3600" b="0" dirty="0"/>
              <a:t> </a:t>
            </a:r>
          </a:p>
          <a:p>
            <a:r>
              <a:rPr lang="en-US" sz="3600" b="0" dirty="0"/>
              <a:t>missing </a:t>
            </a:r>
            <a:r>
              <a:rPr lang="en-US" sz="3600" b="0" dirty="0" err="1"/>
              <a:t>indexes.sql</a:t>
            </a:r>
            <a:endParaRPr lang="en-US" sz="3600" b="0" dirty="0"/>
          </a:p>
          <a:p>
            <a:endParaRPr lang="en-US" sz="3600" dirty="0"/>
          </a:p>
          <a:p>
            <a:pPr lvl="1"/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58</a:t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sys.dm_db_index_usage_stats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66801"/>
            <a:ext cx="11455400" cy="5219700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Tracks access operations on </a:t>
            </a:r>
            <a:r>
              <a:rPr lang="en-US" sz="4400" dirty="0"/>
              <a:t>all indexes and HEAPs</a:t>
            </a:r>
            <a:r>
              <a:rPr lang="en-US" sz="4400" b="0" dirty="0"/>
              <a:t>, cumulatively. 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Data resets with the instance, or if the database is detached.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Retains data thru </a:t>
            </a:r>
            <a:r>
              <a:rPr lang="en-US" sz="4400" b="0" dirty="0" err="1"/>
              <a:t>maint</a:t>
            </a:r>
            <a:r>
              <a:rPr lang="en-US" sz="4400" b="0" dirty="0"/>
              <a:t> operations.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b="0" dirty="0"/>
              <a:t>Joins to </a:t>
            </a:r>
            <a:r>
              <a:rPr lang="en-US" sz="4400" dirty="0" err="1"/>
              <a:t>sys.indexes</a:t>
            </a:r>
            <a:r>
              <a:rPr lang="en-US" sz="4400" b="0" dirty="0"/>
              <a:t> on </a:t>
            </a:r>
            <a:r>
              <a:rPr lang="en-US" sz="4400" b="0" dirty="0" err="1"/>
              <a:t>object_id</a:t>
            </a:r>
            <a:r>
              <a:rPr lang="en-US" sz="4400" b="0" dirty="0"/>
              <a:t>, </a:t>
            </a:r>
            <a:r>
              <a:rPr lang="en-US" sz="4400" b="0" dirty="0" err="1"/>
              <a:t>index_id</a:t>
            </a:r>
            <a:endParaRPr lang="en-US" sz="4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59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wait_stats</a:t>
            </a:r>
            <a:r>
              <a:rPr lang="en-US" b="1" dirty="0"/>
              <a:t> DMV’s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Wait Stats can be powerful diagnostic tools.</a:t>
            </a:r>
          </a:p>
          <a:p>
            <a:endParaRPr lang="en-US" sz="4000" dirty="0"/>
          </a:p>
          <a:p>
            <a:r>
              <a:rPr lang="en-US" sz="3600" dirty="0" err="1"/>
              <a:t>dm_os_wait_stats</a:t>
            </a:r>
            <a:r>
              <a:rPr lang="en-US" sz="3600" dirty="0"/>
              <a:t> - Aggregate for the Instance</a:t>
            </a:r>
          </a:p>
          <a:p>
            <a:r>
              <a:rPr lang="en-US" sz="3600" dirty="0" err="1"/>
              <a:t>dm_os_waiting_tasks</a:t>
            </a:r>
            <a:r>
              <a:rPr lang="en-US" sz="3600" dirty="0"/>
              <a:t> – Live Sessions</a:t>
            </a:r>
          </a:p>
          <a:p>
            <a:r>
              <a:rPr lang="en-US" sz="3600" dirty="0" err="1"/>
              <a:t>dm_exec_session_wait_stats</a:t>
            </a:r>
            <a:r>
              <a:rPr lang="en-US" sz="3600" dirty="0"/>
              <a:t> – Aggregate Session</a:t>
            </a:r>
          </a:p>
          <a:p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422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sys.dm_db_index_usage_stats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11455400" cy="5257800"/>
          </a:xfrm>
        </p:spPr>
        <p:txBody>
          <a:bodyPr>
            <a:normAutofit/>
          </a:bodyPr>
          <a:lstStyle/>
          <a:p>
            <a:pPr marL="0" indent="0"/>
            <a:r>
              <a:rPr lang="en-US" sz="4800" dirty="0"/>
              <a:t>How to use?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dirty="0"/>
              <a:t>Zero values in </a:t>
            </a:r>
            <a:r>
              <a:rPr lang="en-US" sz="3600" b="0" dirty="0" err="1"/>
              <a:t>user_lookups</a:t>
            </a:r>
            <a:r>
              <a:rPr lang="en-US" sz="3600" b="0" dirty="0"/>
              <a:t>, </a:t>
            </a:r>
            <a:r>
              <a:rPr lang="en-US" sz="3600" b="0" dirty="0" err="1"/>
              <a:t>user_seeks</a:t>
            </a:r>
            <a:r>
              <a:rPr lang="en-US" sz="3600" b="0" dirty="0"/>
              <a:t>, and </a:t>
            </a:r>
            <a:r>
              <a:rPr lang="en-US" sz="3600" b="0" dirty="0" err="1"/>
              <a:t>user_scans</a:t>
            </a:r>
            <a:r>
              <a:rPr lang="en-US" sz="3600" b="0" dirty="0"/>
              <a:t> = This index isn’t being read from.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dirty="0" err="1"/>
              <a:t>User_updates</a:t>
            </a:r>
            <a:r>
              <a:rPr lang="en-US" sz="3600" b="0" dirty="0"/>
              <a:t> (writes) greater than the sum of reads</a:t>
            </a:r>
            <a:br>
              <a:rPr lang="en-US" sz="3600" b="0" dirty="0"/>
            </a:br>
            <a:r>
              <a:rPr lang="en-US" sz="3600" b="0" dirty="0"/>
              <a:t>= This index might hurt more than it helps.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dirty="0"/>
              <a:t>This criteria could be different based on intended table usage.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7873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sys.dm_db_index_usage_stats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761999"/>
            <a:ext cx="11811000" cy="5524501"/>
          </a:xfrm>
        </p:spPr>
        <p:txBody>
          <a:bodyPr>
            <a:normAutofit/>
          </a:bodyPr>
          <a:lstStyle/>
          <a:p>
            <a:pPr marL="0" indent="0"/>
            <a:r>
              <a:rPr lang="en-US" sz="5400" dirty="0"/>
              <a:t>When to use?</a:t>
            </a:r>
          </a:p>
          <a:p>
            <a:r>
              <a:rPr lang="en-US" sz="4000" b="0" dirty="0"/>
              <a:t>Similar to the missing index DMV’s.</a:t>
            </a:r>
          </a:p>
          <a:p>
            <a:r>
              <a:rPr lang="en-US" sz="4000" b="0" dirty="0"/>
              <a:t>Use after a </a:t>
            </a:r>
            <a:r>
              <a:rPr lang="en-US" sz="4000" b="0" i="1" dirty="0"/>
              <a:t>stable </a:t>
            </a:r>
            <a:r>
              <a:rPr lang="en-US" sz="4000" b="0" dirty="0"/>
              <a:t>period of </a:t>
            </a:r>
            <a:r>
              <a:rPr lang="en-US" sz="4000" b="0" i="1" dirty="0"/>
              <a:t>actual production </a:t>
            </a:r>
            <a:r>
              <a:rPr lang="en-US" sz="4000" b="0" dirty="0"/>
              <a:t>use.</a:t>
            </a:r>
          </a:p>
          <a:p>
            <a:r>
              <a:rPr lang="en-US" sz="4000" b="0" dirty="0"/>
              <a:t>Try to capture a business cycle (weekly payroll, month-end reporting, quarterly or annual, etc.)</a:t>
            </a:r>
          </a:p>
          <a:p>
            <a:endParaRPr lang="en-US" sz="4000" dirty="0"/>
          </a:p>
          <a:p>
            <a:r>
              <a:rPr lang="en-US" sz="4000" dirty="0"/>
              <a:t>Lab: </a:t>
            </a:r>
            <a:r>
              <a:rPr lang="en-US" sz="4000" b="0" dirty="0" err="1"/>
              <a:t>index_usage_stats.sql</a:t>
            </a:r>
            <a:endParaRPr lang="en-US" sz="4000" b="0" dirty="0"/>
          </a:p>
          <a:p>
            <a:endParaRPr lang="en-US" sz="40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85081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BEE2-6D7E-4D11-915E-E88EA91DB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DMV’s 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137A2-CDE9-4E46-934A-743B40ED5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000" dirty="0"/>
              <a:t>Physical stats DMV’s:</a:t>
            </a:r>
          </a:p>
          <a:p>
            <a:r>
              <a:rPr lang="en-US" sz="4000" b="0" dirty="0"/>
              <a:t>Help you evaluate need for index maintenance</a:t>
            </a:r>
          </a:p>
          <a:p>
            <a:endParaRPr lang="en-US" sz="4000" dirty="0"/>
          </a:p>
          <a:p>
            <a:r>
              <a:rPr lang="en-US" sz="4000" dirty="0"/>
              <a:t>Missing Index DMV’s:</a:t>
            </a:r>
          </a:p>
          <a:p>
            <a:r>
              <a:rPr lang="en-US" sz="4000" b="0" dirty="0"/>
              <a:t>Help you design new </a:t>
            </a:r>
            <a:r>
              <a:rPr lang="en-US" sz="4000" b="0" dirty="0" err="1"/>
              <a:t>nonclustered</a:t>
            </a:r>
            <a:r>
              <a:rPr lang="en-US" sz="4000" b="0" dirty="0"/>
              <a:t> indexes </a:t>
            </a:r>
          </a:p>
          <a:p>
            <a:endParaRPr lang="en-US" sz="4000" b="0" dirty="0"/>
          </a:p>
          <a:p>
            <a:r>
              <a:rPr lang="en-US" sz="4000" dirty="0"/>
              <a:t>Index Usage Stats DMV:</a:t>
            </a:r>
          </a:p>
          <a:p>
            <a:r>
              <a:rPr lang="en-US" sz="4000" b="0" dirty="0"/>
              <a:t>Helps you evaluate existing index usage</a:t>
            </a:r>
          </a:p>
          <a:p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24919366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5C897-D1CF-4EDF-8A48-A7925BF03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DMV Rapid-fire ROUND BEGINS</a:t>
            </a:r>
          </a:p>
        </p:txBody>
      </p:sp>
    </p:spTree>
    <p:extLst>
      <p:ext uri="{BB962C8B-B14F-4D97-AF65-F5344CB8AC3E}">
        <p14:creationId xmlns:p14="http://schemas.microsoft.com/office/powerpoint/2010/main" val="377668828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417"/>
            <a:ext cx="12192000" cy="762000"/>
          </a:xfrm>
        </p:spPr>
        <p:txBody>
          <a:bodyPr>
            <a:normAutofit/>
          </a:bodyPr>
          <a:lstStyle/>
          <a:p>
            <a:pPr lvl="0"/>
            <a:r>
              <a:rPr lang="en-US" sz="3600" dirty="0" err="1"/>
              <a:t>sys.dm_os_performance_counters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1"/>
            <a:ext cx="11353800" cy="544830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Query Perfmon stats with T-SQL (not WSQL!)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b="0" dirty="0"/>
              <a:t>Replaces the deprecated </a:t>
            </a:r>
            <a:r>
              <a:rPr lang="en-US" sz="4000" b="0" dirty="0" err="1"/>
              <a:t>sys.sysperfinfo</a:t>
            </a:r>
            <a:endParaRPr lang="en-US" sz="4000" b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b="0" dirty="0"/>
              <a:t>Includes hundreds of “</a:t>
            </a:r>
            <a:r>
              <a:rPr lang="en-US" sz="4000" b="0" dirty="0" err="1"/>
              <a:t>SQLServer</a:t>
            </a:r>
            <a:r>
              <a:rPr lang="en-US" sz="4000" b="0" dirty="0"/>
              <a:t>:” related performance counters, including all instances.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b="0" dirty="0">
                <a:solidFill>
                  <a:schemeClr val="tx1"/>
                </a:solidFill>
              </a:rPr>
              <a:t>Slightly more involved to read than the values out of perfmon</a:t>
            </a:r>
          </a:p>
          <a:p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64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981200" y="4343401"/>
            <a:ext cx="8229600" cy="137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kern="1200" cap="none" baseline="0">
                <a:solidFill>
                  <a:srgbClr val="7EBF36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 baseline="0">
                <a:solidFill>
                  <a:srgbClr val="3D156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 baseline="0">
                <a:solidFill>
                  <a:srgbClr val="3D156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 baseline="0">
                <a:solidFill>
                  <a:srgbClr val="3D156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/>
              <a:t>sys.dm_os_performance_counters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0"/>
            <a:r>
              <a:rPr lang="en-US" sz="4400" dirty="0"/>
              <a:t>Lab</a:t>
            </a:r>
          </a:p>
          <a:p>
            <a:r>
              <a:rPr lang="en-US" sz="4400" b="0" dirty="0" err="1"/>
              <a:t>dm_os_performance_counters.sql</a:t>
            </a:r>
            <a:endParaRPr lang="en-US" sz="4400" b="0" dirty="0"/>
          </a:p>
          <a:p>
            <a:r>
              <a:rPr lang="en-US" sz="4400" b="0" dirty="0"/>
              <a:t>page life </a:t>
            </a:r>
            <a:r>
              <a:rPr lang="en-US" sz="4400" b="0" dirty="0" err="1"/>
              <a:t>expectancy.sql</a:t>
            </a:r>
            <a:endParaRPr lang="en-US" sz="4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78093"/>
      </p:ext>
    </p:extLst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sys.dm_os_sys_memory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1" indent="-342900">
              <a:buFont typeface="Arial" pitchFamily="34" charset="0"/>
              <a:buChar char="•"/>
            </a:pPr>
            <a:r>
              <a:rPr lang="en-US" sz="4000" dirty="0"/>
              <a:t>Includes total and available physical memory and cache levels, current page life expectancy, and more memory-related data.</a:t>
            </a:r>
            <a:br>
              <a:rPr lang="en-US" sz="4000" dirty="0"/>
            </a:br>
            <a:endParaRPr lang="en-US" sz="4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Also flags for Low/High memory signals from Windows</a:t>
            </a:r>
          </a:p>
          <a:p>
            <a:pPr lvl="1"/>
            <a:r>
              <a:rPr lang="en-US" sz="2800" dirty="0"/>
              <a:t>Application can use to automatically scale itself up/down based on available server memory.</a:t>
            </a:r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760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</a:t>
            </a:r>
            <a:r>
              <a:rPr lang="en-US" dirty="0" err="1"/>
              <a:t>dm_os_host_info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11734800" cy="5562599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dirty="0"/>
              <a:t>Host server information including version info for both </a:t>
            </a:r>
            <a:r>
              <a:rPr lang="en-US" sz="3600" dirty="0"/>
              <a:t>Windows</a:t>
            </a:r>
            <a:r>
              <a:rPr lang="en-US" sz="3600" b="0" dirty="0"/>
              <a:t> and </a:t>
            </a:r>
            <a:r>
              <a:rPr lang="en-US" sz="3600" dirty="0"/>
              <a:t>Linux</a:t>
            </a:r>
            <a:r>
              <a:rPr lang="en-US" sz="3600" b="0" dirty="0"/>
              <a:t>, new to SQL Server 2017.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dirty="0"/>
              <a:t>In your inventory or diagnostic queries, replace </a:t>
            </a:r>
            <a:r>
              <a:rPr lang="en-US" sz="3600" dirty="0" err="1"/>
              <a:t>sys.dm_os_windows_info</a:t>
            </a:r>
            <a:r>
              <a:rPr lang="en-US" sz="36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0" indent="0"/>
            <a:endParaRPr lang="en-US" sz="1400" dirty="0"/>
          </a:p>
          <a:p>
            <a:pPr marL="0" indent="0"/>
            <a:r>
              <a:rPr lang="en-US" sz="1000" dirty="0"/>
              <a:t>Screenshots: </a:t>
            </a:r>
            <a:r>
              <a:rPr lang="en-US" sz="1000" dirty="0">
                <a:hlinkClick r:id="rId2"/>
              </a:rPr>
              <a:t>https://sqlxpertise.com/2017/10/16/sys-dm_os_host_info-dmv-to-find-operating-system-information-in-sql-server-2017/</a:t>
            </a:r>
            <a:endParaRPr lang="en-US" sz="1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b="0" dirty="0"/>
          </a:p>
        </p:txBody>
      </p:sp>
      <p:pic>
        <p:nvPicPr>
          <p:cNvPr id="1026" name="Picture 2" descr="capture20171016105801406">
            <a:extLst>
              <a:ext uri="{FF2B5EF4-FFF2-40B4-BE49-F238E27FC236}">
                <a16:creationId xmlns:a16="http://schemas.microsoft.com/office/drawing/2014/main" id="{EC7CCFEC-7540-41C8-A24C-D79B0AEDD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3400425"/>
            <a:ext cx="6825224" cy="97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apture20171016105834926">
            <a:extLst>
              <a:ext uri="{FF2B5EF4-FFF2-40B4-BE49-F238E27FC236}">
                <a16:creationId xmlns:a16="http://schemas.microsoft.com/office/drawing/2014/main" id="{CE28B9D9-B8AC-42AC-9E1F-F1CE679CC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4495800"/>
            <a:ext cx="6882581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81298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sys.dm_server_services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11734800" cy="5562599"/>
          </a:xfrm>
        </p:spPr>
        <p:txBody>
          <a:bodyPr>
            <a:normAutofit fontScale="92500" lnSpcReduction="20000"/>
          </a:bodyPr>
          <a:lstStyle/>
          <a:p>
            <a:r>
              <a:rPr lang="en-US" sz="3500" dirty="0"/>
              <a:t>SQL Server instance service information, including the last time the service was started, SQL Agent’s status, IFI…</a:t>
            </a:r>
          </a:p>
          <a:p>
            <a:endParaRPr lang="en-US" sz="2600" dirty="0"/>
          </a:p>
          <a:p>
            <a:pPr marL="0" indent="0"/>
            <a:r>
              <a:rPr lang="en-US" sz="2600" b="0" dirty="0">
                <a:solidFill>
                  <a:srgbClr val="0000FF"/>
                </a:solidFill>
              </a:rPr>
              <a:t>SELECT</a:t>
            </a:r>
            <a:r>
              <a:rPr lang="pt-BR" sz="2600" b="0" dirty="0">
                <a:solidFill>
                  <a:prstClr val="black"/>
                </a:solidFill>
              </a:rPr>
              <a:t> 	servicename </a:t>
            </a:r>
            <a:r>
              <a:rPr lang="pt-BR" sz="2600" b="0" dirty="0">
                <a:solidFill>
                  <a:srgbClr val="008000"/>
                </a:solidFill>
              </a:rPr>
              <a:t>-- SQL Server Instance name</a:t>
            </a:r>
          </a:p>
          <a:p>
            <a:pPr marL="0" indent="0"/>
            <a:r>
              <a:rPr lang="en-US" sz="2600" b="0" dirty="0">
                <a:solidFill>
                  <a:srgbClr val="808080"/>
                </a:solidFill>
              </a:rPr>
              <a:t>,	</a:t>
            </a:r>
            <a:r>
              <a:rPr lang="en-US" sz="2600" b="0" dirty="0" err="1">
                <a:solidFill>
                  <a:prstClr val="black"/>
                </a:solidFill>
              </a:rPr>
              <a:t>startup_type_desc</a:t>
            </a:r>
            <a:r>
              <a:rPr lang="en-US" sz="2600" b="0" dirty="0">
                <a:solidFill>
                  <a:prstClr val="black"/>
                </a:solidFill>
              </a:rPr>
              <a:t> </a:t>
            </a:r>
            <a:r>
              <a:rPr lang="en-US" sz="2600" b="0" dirty="0">
                <a:solidFill>
                  <a:srgbClr val="008000"/>
                </a:solidFill>
              </a:rPr>
              <a:t>-- Manual, Automatic</a:t>
            </a:r>
          </a:p>
          <a:p>
            <a:pPr marL="0" indent="0"/>
            <a:r>
              <a:rPr lang="en-US" sz="2600" b="0" dirty="0">
                <a:solidFill>
                  <a:srgbClr val="808080"/>
                </a:solidFill>
              </a:rPr>
              <a:t>,</a:t>
            </a:r>
            <a:r>
              <a:rPr lang="en-US" sz="2600" b="0" dirty="0">
                <a:solidFill>
                  <a:prstClr val="black"/>
                </a:solidFill>
              </a:rPr>
              <a:t> 	</a:t>
            </a:r>
            <a:r>
              <a:rPr lang="en-US" sz="2600" b="0" dirty="0" err="1">
                <a:solidFill>
                  <a:prstClr val="black"/>
                </a:solidFill>
              </a:rPr>
              <a:t>status_desc</a:t>
            </a:r>
            <a:r>
              <a:rPr lang="en-US" sz="2600" b="0" dirty="0">
                <a:solidFill>
                  <a:prstClr val="black"/>
                </a:solidFill>
              </a:rPr>
              <a:t> </a:t>
            </a:r>
            <a:r>
              <a:rPr lang="en-US" sz="2600" b="0" dirty="0">
                <a:solidFill>
                  <a:srgbClr val="008000"/>
                </a:solidFill>
              </a:rPr>
              <a:t>-- Running, Stopped, etc.</a:t>
            </a:r>
          </a:p>
          <a:p>
            <a:pPr marL="0" indent="0"/>
            <a:r>
              <a:rPr lang="en-US" sz="2600" b="0" dirty="0">
                <a:solidFill>
                  <a:srgbClr val="808080"/>
                </a:solidFill>
              </a:rPr>
              <a:t>,</a:t>
            </a:r>
            <a:r>
              <a:rPr lang="en-US" sz="2600" b="0" dirty="0">
                <a:solidFill>
                  <a:prstClr val="black"/>
                </a:solidFill>
              </a:rPr>
              <a:t> 	</a:t>
            </a:r>
            <a:r>
              <a:rPr lang="en-US" sz="2600" b="0" dirty="0" err="1">
                <a:solidFill>
                  <a:prstClr val="black"/>
                </a:solidFill>
              </a:rPr>
              <a:t>process_id</a:t>
            </a:r>
            <a:endParaRPr lang="en-US" sz="2600" b="0" dirty="0">
              <a:solidFill>
                <a:prstClr val="black"/>
              </a:solidFill>
            </a:endParaRPr>
          </a:p>
          <a:p>
            <a:pPr marL="0" indent="0"/>
            <a:r>
              <a:rPr lang="en-US" sz="2600" b="0" dirty="0">
                <a:solidFill>
                  <a:srgbClr val="808080"/>
                </a:solidFill>
              </a:rPr>
              <a:t>,</a:t>
            </a:r>
            <a:r>
              <a:rPr lang="en-US" sz="2600" b="0" dirty="0">
                <a:solidFill>
                  <a:prstClr val="black"/>
                </a:solidFill>
              </a:rPr>
              <a:t> 	</a:t>
            </a:r>
            <a:r>
              <a:rPr lang="en-US" sz="2600" b="0" dirty="0" err="1">
                <a:solidFill>
                  <a:prstClr val="black"/>
                </a:solidFill>
              </a:rPr>
              <a:t>last_startup_time</a:t>
            </a:r>
            <a:r>
              <a:rPr lang="en-US" sz="2600" b="0" dirty="0">
                <a:solidFill>
                  <a:prstClr val="black"/>
                </a:solidFill>
              </a:rPr>
              <a:t> </a:t>
            </a:r>
            <a:r>
              <a:rPr lang="en-US" sz="2600" b="0" dirty="0">
                <a:solidFill>
                  <a:srgbClr val="008000"/>
                </a:solidFill>
              </a:rPr>
              <a:t>-- </a:t>
            </a:r>
            <a:r>
              <a:rPr lang="en-US" sz="2600" b="0" dirty="0" err="1">
                <a:solidFill>
                  <a:srgbClr val="008000"/>
                </a:solidFill>
              </a:rPr>
              <a:t>datetime</a:t>
            </a:r>
            <a:endParaRPr lang="en-US" sz="2600" b="0" dirty="0">
              <a:solidFill>
                <a:srgbClr val="008000"/>
              </a:solidFill>
            </a:endParaRPr>
          </a:p>
          <a:p>
            <a:pPr marL="0" indent="0"/>
            <a:r>
              <a:rPr lang="en-US" sz="2600" b="0" dirty="0">
                <a:solidFill>
                  <a:srgbClr val="808080"/>
                </a:solidFill>
              </a:rPr>
              <a:t>,</a:t>
            </a:r>
            <a:r>
              <a:rPr lang="en-US" sz="2600" b="0" dirty="0">
                <a:solidFill>
                  <a:prstClr val="black"/>
                </a:solidFill>
              </a:rPr>
              <a:t> 	</a:t>
            </a:r>
            <a:r>
              <a:rPr lang="en-US" sz="2600" b="0" dirty="0" err="1">
                <a:solidFill>
                  <a:prstClr val="black"/>
                </a:solidFill>
              </a:rPr>
              <a:t>service_account</a:t>
            </a:r>
            <a:endParaRPr lang="en-US" sz="2600" b="0" dirty="0">
              <a:solidFill>
                <a:prstClr val="black"/>
              </a:solidFill>
            </a:endParaRPr>
          </a:p>
          <a:p>
            <a:pPr marL="0" indent="0"/>
            <a:r>
              <a:rPr lang="en-US" sz="2600" b="0" dirty="0">
                <a:solidFill>
                  <a:srgbClr val="808080"/>
                </a:solidFill>
              </a:rPr>
              <a:t>,</a:t>
            </a:r>
            <a:r>
              <a:rPr lang="en-US" sz="2600" b="0" dirty="0">
                <a:solidFill>
                  <a:prstClr val="black"/>
                </a:solidFill>
              </a:rPr>
              <a:t> 	</a:t>
            </a:r>
            <a:r>
              <a:rPr lang="en-US" sz="2600" b="0" dirty="0">
                <a:solidFill>
                  <a:srgbClr val="0000FF"/>
                </a:solidFill>
              </a:rPr>
              <a:t>filename</a:t>
            </a:r>
          </a:p>
          <a:p>
            <a:pPr marL="0" indent="0"/>
            <a:r>
              <a:rPr lang="en-US" sz="2600" b="0" dirty="0">
                <a:solidFill>
                  <a:srgbClr val="808080"/>
                </a:solidFill>
              </a:rPr>
              <a:t>,</a:t>
            </a:r>
            <a:r>
              <a:rPr lang="en-US" sz="2600" b="0" dirty="0">
                <a:solidFill>
                  <a:prstClr val="black"/>
                </a:solidFill>
              </a:rPr>
              <a:t> 	</a:t>
            </a:r>
            <a:r>
              <a:rPr lang="en-US" sz="2600" b="0" dirty="0" err="1">
                <a:solidFill>
                  <a:prstClr val="black"/>
                </a:solidFill>
              </a:rPr>
              <a:t>is_clustered</a:t>
            </a:r>
            <a:r>
              <a:rPr lang="en-US" sz="2600" b="0" dirty="0">
                <a:solidFill>
                  <a:prstClr val="black"/>
                </a:solidFill>
              </a:rPr>
              <a:t> </a:t>
            </a:r>
            <a:r>
              <a:rPr lang="en-US" sz="2600" b="0" dirty="0">
                <a:solidFill>
                  <a:srgbClr val="008000"/>
                </a:solidFill>
              </a:rPr>
              <a:t>-- Y/N</a:t>
            </a:r>
          </a:p>
          <a:p>
            <a:pPr marL="0" indent="0"/>
            <a:r>
              <a:rPr lang="en-US" sz="2600" b="0" dirty="0">
                <a:solidFill>
                  <a:srgbClr val="808080"/>
                </a:solidFill>
              </a:rPr>
              <a:t>,</a:t>
            </a:r>
            <a:r>
              <a:rPr lang="en-US" sz="2600" b="0" dirty="0">
                <a:solidFill>
                  <a:prstClr val="black"/>
                </a:solidFill>
              </a:rPr>
              <a:t> 	</a:t>
            </a:r>
            <a:r>
              <a:rPr lang="en-US" sz="2600" b="0" dirty="0" err="1">
                <a:solidFill>
                  <a:prstClr val="black"/>
                </a:solidFill>
              </a:rPr>
              <a:t>cluster_nodename</a:t>
            </a:r>
            <a:endParaRPr lang="en-US" sz="2600" b="0" dirty="0">
              <a:solidFill>
                <a:prstClr val="black"/>
              </a:solidFill>
            </a:endParaRPr>
          </a:p>
          <a:p>
            <a:pPr marL="0" indent="0"/>
            <a:r>
              <a:rPr lang="en-US" sz="2600" b="0" dirty="0">
                <a:solidFill>
                  <a:prstClr val="black"/>
                </a:solidFill>
              </a:rPr>
              <a:t>, 	</a:t>
            </a:r>
            <a:r>
              <a:rPr lang="en-US" sz="2600" b="0" dirty="0" err="1"/>
              <a:t>instant_file_initialization_enabled</a:t>
            </a:r>
            <a:r>
              <a:rPr lang="en-US" sz="2600" b="0" dirty="0"/>
              <a:t> </a:t>
            </a:r>
            <a:r>
              <a:rPr lang="en-US" sz="2600" b="0" dirty="0">
                <a:solidFill>
                  <a:srgbClr val="008000"/>
                </a:solidFill>
              </a:rPr>
              <a:t>-- SQL 2016 SP1+, 2012 SP4+ as well</a:t>
            </a:r>
          </a:p>
          <a:p>
            <a:pPr marL="0" indent="0"/>
            <a:r>
              <a:rPr lang="en-US" sz="2600" b="0" dirty="0">
                <a:solidFill>
                  <a:srgbClr val="0000FF"/>
                </a:solidFill>
              </a:rPr>
              <a:t>FROM</a:t>
            </a:r>
            <a:r>
              <a:rPr lang="en-US" sz="2600" b="0" dirty="0">
                <a:solidFill>
                  <a:prstClr val="black"/>
                </a:solidFill>
              </a:rPr>
              <a:t>   </a:t>
            </a:r>
            <a:r>
              <a:rPr lang="en-US" sz="2600" b="0" dirty="0" err="1">
                <a:solidFill>
                  <a:srgbClr val="008000"/>
                </a:solidFill>
              </a:rPr>
              <a:t>sys</a:t>
            </a:r>
            <a:r>
              <a:rPr lang="en-US" sz="2600" b="0" dirty="0" err="1">
                <a:solidFill>
                  <a:srgbClr val="808080"/>
                </a:solidFill>
              </a:rPr>
              <a:t>.</a:t>
            </a:r>
            <a:r>
              <a:rPr lang="en-US" sz="2600" b="0" dirty="0" err="1">
                <a:solidFill>
                  <a:prstClr val="black"/>
                </a:solidFill>
              </a:rPr>
              <a:t>dm_server_services</a:t>
            </a:r>
            <a:endParaRPr lang="en-US" sz="2600" b="0" dirty="0"/>
          </a:p>
        </p:txBody>
      </p:sp>
    </p:spTree>
    <p:extLst>
      <p:ext uri="{BB962C8B-B14F-4D97-AF65-F5344CB8AC3E}">
        <p14:creationId xmlns:p14="http://schemas.microsoft.com/office/powerpoint/2010/main" val="104272941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sys.dm_server_registry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952500"/>
            <a:ext cx="11353800" cy="2362200"/>
          </a:xfrm>
        </p:spPr>
        <p:txBody>
          <a:bodyPr>
            <a:normAutofit lnSpcReduction="10000"/>
          </a:bodyPr>
          <a:lstStyle/>
          <a:p>
            <a:r>
              <a:rPr lang="en-US" sz="2800" b="0" dirty="0">
                <a:solidFill>
                  <a:srgbClr val="0000FF"/>
                </a:solidFill>
              </a:rPr>
              <a:t>SELECT</a:t>
            </a:r>
            <a:r>
              <a:rPr lang="en-US" sz="2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2800" b="0" dirty="0">
                <a:solidFill>
                  <a:srgbClr val="000000"/>
                </a:solidFill>
              </a:rPr>
              <a:t>   </a:t>
            </a:r>
            <a:r>
              <a:rPr lang="en-US" sz="2800" b="0" dirty="0" err="1">
                <a:solidFill>
                  <a:srgbClr val="000000"/>
                </a:solidFill>
              </a:rPr>
              <a:t>registry_key</a:t>
            </a:r>
            <a:r>
              <a:rPr lang="en-US" sz="2800" b="0" dirty="0">
                <a:solidFill>
                  <a:srgbClr val="808080"/>
                </a:solidFill>
              </a:rPr>
              <a:t>,</a:t>
            </a:r>
            <a:r>
              <a:rPr lang="en-US" sz="2800" b="0" dirty="0">
                <a:solidFill>
                  <a:srgbClr val="000000"/>
                </a:solidFill>
              </a:rPr>
              <a:t>  </a:t>
            </a:r>
            <a:r>
              <a:rPr lang="en-US" sz="2800" b="0" dirty="0" err="1">
                <a:solidFill>
                  <a:srgbClr val="000000"/>
                </a:solidFill>
              </a:rPr>
              <a:t>value_name</a:t>
            </a:r>
            <a:r>
              <a:rPr lang="en-US" sz="2800" b="0" dirty="0">
                <a:solidFill>
                  <a:srgbClr val="808080"/>
                </a:solidFill>
              </a:rPr>
              <a:t>,</a:t>
            </a:r>
            <a:r>
              <a:rPr lang="en-US" sz="2800" b="0" dirty="0">
                <a:solidFill>
                  <a:srgbClr val="000000"/>
                </a:solidFill>
              </a:rPr>
              <a:t>  </a:t>
            </a:r>
            <a:r>
              <a:rPr lang="en-US" sz="2800" b="0" dirty="0" err="1">
                <a:solidFill>
                  <a:srgbClr val="000000"/>
                </a:solidFill>
              </a:rPr>
              <a:t>value_data</a:t>
            </a:r>
            <a:endParaRPr lang="en-US" sz="2800" b="0" dirty="0">
              <a:solidFill>
                <a:srgbClr val="000000"/>
              </a:solidFill>
            </a:endParaRPr>
          </a:p>
          <a:p>
            <a:r>
              <a:rPr lang="en-US" sz="2800" b="0" dirty="0">
                <a:solidFill>
                  <a:srgbClr val="0000FF"/>
                </a:solidFill>
              </a:rPr>
              <a:t>FROM</a:t>
            </a:r>
            <a:r>
              <a:rPr lang="en-US" sz="2800" b="0" dirty="0">
                <a:solidFill>
                  <a:srgbClr val="000000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sys</a:t>
            </a:r>
            <a:r>
              <a:rPr lang="en-US" sz="2800" b="0" dirty="0" err="1">
                <a:solidFill>
                  <a:srgbClr val="808080"/>
                </a:solidFill>
              </a:rPr>
              <a:t>.</a:t>
            </a:r>
            <a:r>
              <a:rPr lang="en-US" sz="2800" b="0" dirty="0" err="1">
                <a:solidFill>
                  <a:srgbClr val="000000"/>
                </a:solidFill>
              </a:rPr>
              <a:t>dm_server_registry</a:t>
            </a:r>
            <a:endParaRPr lang="en-US" sz="2800" b="0" dirty="0">
              <a:solidFill>
                <a:srgbClr val="000000"/>
              </a:solidFill>
            </a:endParaRPr>
          </a:p>
          <a:p>
            <a:r>
              <a:rPr lang="en-US" sz="2800" b="0" dirty="0">
                <a:solidFill>
                  <a:srgbClr val="0000FF"/>
                </a:solidFill>
              </a:rPr>
              <a:t>WHERE</a:t>
            </a:r>
            <a:r>
              <a:rPr lang="en-US" sz="2800" b="0" dirty="0">
                <a:solidFill>
                  <a:srgbClr val="000000"/>
                </a:solidFill>
              </a:rPr>
              <a:t> </a:t>
            </a:r>
            <a:r>
              <a:rPr lang="en-US" sz="2800" b="0" dirty="0" err="1">
                <a:solidFill>
                  <a:srgbClr val="000000"/>
                </a:solidFill>
              </a:rPr>
              <a:t>registry_key</a:t>
            </a:r>
            <a:r>
              <a:rPr lang="en-US" sz="2800" b="0" dirty="0">
                <a:solidFill>
                  <a:srgbClr val="000000"/>
                </a:solidFill>
              </a:rPr>
              <a:t> </a:t>
            </a:r>
            <a:r>
              <a:rPr lang="en-US" sz="2800" b="0" dirty="0">
                <a:solidFill>
                  <a:srgbClr val="808080"/>
                </a:solidFill>
              </a:rPr>
              <a:t>like</a:t>
            </a:r>
            <a:r>
              <a:rPr lang="en-US" sz="2800" b="0" dirty="0">
                <a:solidFill>
                  <a:srgbClr val="000000"/>
                </a:solidFill>
              </a:rPr>
              <a:t> </a:t>
            </a:r>
            <a:r>
              <a:rPr lang="en-US" sz="2800" b="0" dirty="0">
                <a:solidFill>
                  <a:srgbClr val="FF0000"/>
                </a:solidFill>
              </a:rPr>
              <a:t>'HKLM\Software\Microsoft\Microsoft SQL Server\%\</a:t>
            </a:r>
            <a:r>
              <a:rPr lang="en-US" sz="2800" b="0" dirty="0" err="1">
                <a:solidFill>
                  <a:srgbClr val="FF0000"/>
                </a:solidFill>
              </a:rPr>
              <a:t>MSSQLServer</a:t>
            </a:r>
            <a:r>
              <a:rPr lang="en-US" sz="2800" b="0" dirty="0">
                <a:solidFill>
                  <a:srgbClr val="FF0000"/>
                </a:solidFill>
              </a:rPr>
              <a:t>\Parameters'</a:t>
            </a:r>
            <a:endParaRPr lang="en-US" sz="2900" b="0" dirty="0">
              <a:solidFill>
                <a:srgbClr val="808080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419100" y="3314700"/>
          <a:ext cx="11658600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0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183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9209">
                <a:tc>
                  <a:txBody>
                    <a:bodyPr/>
                    <a:lstStyle/>
                    <a:p>
                      <a:r>
                        <a:rPr lang="en-US" sz="3200" dirty="0" err="1"/>
                        <a:t>value_name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err="1"/>
                        <a:t>value_data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9430">
                <a:tc>
                  <a:txBody>
                    <a:bodyPr/>
                    <a:lstStyle/>
                    <a:p>
                      <a:r>
                        <a:rPr lang="en-US" sz="2400" dirty="0"/>
                        <a:t>SQLArg0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-</a:t>
                      </a:r>
                      <a:r>
                        <a:rPr lang="en-US" sz="2400" dirty="0" err="1"/>
                        <a:t>dE</a:t>
                      </a:r>
                      <a:r>
                        <a:rPr lang="en-US" sz="2400" dirty="0"/>
                        <a:t>:\Program Files\Microsoft SQL Server\MSSQL14.SQL2K17\MSSQL\DATA\</a:t>
                      </a:r>
                      <a:r>
                        <a:rPr lang="en-US" sz="2400" dirty="0" err="1"/>
                        <a:t>master.mdf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9430">
                <a:tc>
                  <a:txBody>
                    <a:bodyPr/>
                    <a:lstStyle/>
                    <a:p>
                      <a:r>
                        <a:rPr lang="en-US" sz="2400" dirty="0"/>
                        <a:t>SQLArg1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-</a:t>
                      </a:r>
                      <a:r>
                        <a:rPr lang="en-US" sz="2400" dirty="0" err="1"/>
                        <a:t>eE</a:t>
                      </a:r>
                      <a:r>
                        <a:rPr lang="en-US" sz="2400" dirty="0"/>
                        <a:t>:\Program Files\Microsoft SQL Server\MSSQL14.SQL2K17\MSSQL\Log\ERRORLOG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9430">
                <a:tc>
                  <a:txBody>
                    <a:bodyPr/>
                    <a:lstStyle/>
                    <a:p>
                      <a:r>
                        <a:rPr lang="en-US" sz="2400" dirty="0"/>
                        <a:t>SQLArg2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-</a:t>
                      </a:r>
                      <a:r>
                        <a:rPr lang="en-US" sz="2400" dirty="0" err="1"/>
                        <a:t>lE</a:t>
                      </a:r>
                      <a:r>
                        <a:rPr lang="en-US" sz="2400" dirty="0"/>
                        <a:t>:\Program Files\Microsoft SQL Server\MSSQL14.SQL2K17\MSSQL\DATA\</a:t>
                      </a:r>
                      <a:r>
                        <a:rPr lang="en-US" sz="2400" dirty="0" err="1"/>
                        <a:t>mastlog.ldf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3141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300" dirty="0"/>
              <a:t>Aggregated </a:t>
            </a:r>
            <a:r>
              <a:rPr lang="en-US" sz="4300" b="0" dirty="0"/>
              <a:t>wait times – records when something has to wait and retains it.  </a:t>
            </a:r>
            <a:br>
              <a:rPr lang="en-US" sz="4300" dirty="0"/>
            </a:br>
            <a:endParaRPr lang="en-US" sz="4300" dirty="0"/>
          </a:p>
          <a:p>
            <a:r>
              <a:rPr lang="en-US" sz="4300" b="0" dirty="0"/>
              <a:t>Records count of tasks experiencing the wait type, sum of time and max time waiting.  </a:t>
            </a:r>
          </a:p>
          <a:p>
            <a:endParaRPr lang="en-US" sz="3600" dirty="0"/>
          </a:p>
          <a:p>
            <a:r>
              <a:rPr lang="en-US" sz="4400" dirty="0"/>
              <a:t>There are ~1100 (more or less documented) </a:t>
            </a:r>
          </a:p>
          <a:p>
            <a:r>
              <a:rPr lang="en-US" sz="4400" dirty="0"/>
              <a:t>	wait types in SQL 2019.</a:t>
            </a:r>
            <a:endParaRPr lang="en-US" sz="3600" dirty="0"/>
          </a:p>
          <a:p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sys.dm_os_volume_stats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867399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Bypass WMI calls – </a:t>
            </a:r>
            <a:r>
              <a:rPr lang="en-US" sz="3000" b="0" dirty="0"/>
              <a:t>get physical drive size/available space from within SQL, join to </a:t>
            </a:r>
            <a:r>
              <a:rPr lang="en-US" sz="3000" dirty="0" err="1"/>
              <a:t>sys.master_files</a:t>
            </a:r>
            <a:r>
              <a:rPr lang="en-US" sz="3000" dirty="0"/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0" dirty="0"/>
              <a:t>Only shows volumes where SQL files are present.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For space on ALL disks, still have to use </a:t>
            </a:r>
            <a:r>
              <a:rPr lang="en-US" sz="3000" dirty="0">
                <a:solidFill>
                  <a:srgbClr val="FF0000"/>
                </a:solidFill>
              </a:rPr>
              <a:t>exec </a:t>
            </a:r>
            <a:r>
              <a:rPr lang="en-US" sz="3000" dirty="0" err="1">
                <a:solidFill>
                  <a:srgbClr val="FF0000"/>
                </a:solidFill>
              </a:rPr>
              <a:t>xp_fixeddrives</a:t>
            </a:r>
            <a:endParaRPr lang="en-US" sz="30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0" indent="0"/>
            <a:r>
              <a:rPr lang="en-US" sz="2800" dirty="0"/>
              <a:t>Lab:</a:t>
            </a:r>
          </a:p>
          <a:p>
            <a:pPr marL="0" indent="0"/>
            <a:r>
              <a:rPr lang="en-US" sz="2800" b="0" dirty="0"/>
              <a:t>volume </a:t>
            </a:r>
            <a:r>
              <a:rPr lang="en-US" sz="2800" b="0" dirty="0" err="1"/>
              <a:t>stats.sql</a:t>
            </a:r>
            <a:endParaRPr lang="en-US" sz="2800" b="0" dirty="0"/>
          </a:p>
          <a:p>
            <a:pPr marL="0" indent="0"/>
            <a:r>
              <a:rPr lang="en-US" sz="2800" b="0" dirty="0"/>
              <a:t>job - Volume Stats Monitoring for </a:t>
            </a:r>
            <a:r>
              <a:rPr lang="en-US" sz="2800" b="0" dirty="0" err="1"/>
              <a:t>Production.sql</a:t>
            </a:r>
            <a:endParaRPr lang="en-US" sz="2800" b="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971800"/>
            <a:ext cx="8557854" cy="114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1756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sys.dm_DB_LOG_STATS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638799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New for SQL 2016 SP2+ and SQL 2017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dirty="0"/>
              <a:t>A handy DBA-friendly </a:t>
            </a:r>
            <a:r>
              <a:rPr lang="en-US" sz="4000" dirty="0"/>
              <a:t>one-stop-shop</a:t>
            </a:r>
            <a:r>
              <a:rPr lang="en-US" sz="4000" b="0" dirty="0"/>
              <a:t> dashboard of </a:t>
            </a:r>
            <a:r>
              <a:rPr lang="en-US" sz="4000" dirty="0"/>
              <a:t>transaction log</a:t>
            </a:r>
            <a:r>
              <a:rPr lang="en-US" sz="4000" b="0" dirty="0"/>
              <a:t> metrics including:</a:t>
            </a:r>
          </a:p>
          <a:p>
            <a:pPr marL="971550" lvl="1" indent="-571500">
              <a:buFont typeface="Arial" panose="020B0604020202020204" pitchFamily="34" charset="0"/>
              <a:buChar char="•"/>
            </a:pPr>
            <a:r>
              <a:rPr lang="en-US" sz="3600" b="0" dirty="0"/>
              <a:t>	VLF size and counts</a:t>
            </a:r>
          </a:p>
          <a:p>
            <a:pPr marL="971550" lvl="1" indent="-571500">
              <a:buFont typeface="Arial" panose="020B0604020202020204" pitchFamily="34" charset="0"/>
              <a:buChar char="•"/>
            </a:pPr>
            <a:r>
              <a:rPr lang="en-US" sz="3600" b="0" dirty="0"/>
              <a:t>	log reuse reason</a:t>
            </a:r>
          </a:p>
          <a:p>
            <a:pPr marL="971550" lvl="1" indent="-571500">
              <a:buFont typeface="Arial" panose="020B0604020202020204" pitchFamily="34" charset="0"/>
              <a:buChar char="•"/>
            </a:pPr>
            <a:r>
              <a:rPr lang="en-US" sz="3600" b="0" dirty="0"/>
              <a:t>	backups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0" dirty="0"/>
              <a:t>Use this instead of </a:t>
            </a:r>
            <a:r>
              <a:rPr lang="en-US" sz="3600" dirty="0"/>
              <a:t>DBCC </a:t>
            </a:r>
            <a:r>
              <a:rPr lang="en-US" sz="3600" dirty="0" err="1"/>
              <a:t>LogInfo</a:t>
            </a:r>
            <a:r>
              <a:rPr lang="en-US" sz="3600" dirty="0"/>
              <a:t> </a:t>
            </a:r>
            <a:r>
              <a:rPr lang="en-US" sz="3600" b="0" dirty="0"/>
              <a:t>(deprecated)</a:t>
            </a:r>
          </a:p>
        </p:txBody>
      </p:sp>
    </p:spTree>
    <p:extLst>
      <p:ext uri="{BB962C8B-B14F-4D97-AF65-F5344CB8AC3E}">
        <p14:creationId xmlns:p14="http://schemas.microsoft.com/office/powerpoint/2010/main" val="308776376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Sys.dm_io_virtual_file_stats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b="0" dirty="0"/>
              <a:t>Includes an ascending counter that can be used to measure the data volume over intervals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b="0" dirty="0"/>
              <a:t>For example:</a:t>
            </a:r>
          </a:p>
          <a:p>
            <a:pPr marL="971550" lvl="1" indent="-571500">
              <a:buFont typeface="Arial" panose="020B0604020202020204" pitchFamily="34" charset="0"/>
              <a:buChar char="•"/>
            </a:pPr>
            <a:r>
              <a:rPr lang="en-US" sz="3800" b="0" dirty="0"/>
              <a:t>Number of reads/writes issued to a file</a:t>
            </a:r>
          </a:p>
          <a:p>
            <a:pPr marL="971550" lvl="1" indent="-571500">
              <a:buFont typeface="Arial" panose="020B0604020202020204" pitchFamily="34" charset="0"/>
              <a:buChar char="•"/>
            </a:pPr>
            <a:r>
              <a:rPr lang="en-US" sz="3800" b="0" dirty="0"/>
              <a:t>Read/writes volume in bytes</a:t>
            </a:r>
          </a:p>
          <a:p>
            <a:pPr marL="971550" lvl="1" indent="-571500">
              <a:buFont typeface="Arial" panose="020B0604020202020204" pitchFamily="34" charset="0"/>
              <a:buChar char="•"/>
            </a:pPr>
            <a:r>
              <a:rPr lang="en-US" sz="3800" b="0" dirty="0"/>
              <a:t>IO waits/stall per file </a:t>
            </a:r>
          </a:p>
          <a:p>
            <a:pPr marL="971550" lvl="1" indent="-571500">
              <a:buFont typeface="Arial" panose="020B0604020202020204" pitchFamily="34" charset="0"/>
              <a:buChar char="•"/>
            </a:pPr>
            <a:r>
              <a:rPr lang="en-US" sz="3800" b="0" dirty="0"/>
              <a:t>overall IO latency for reads/writes</a:t>
            </a:r>
          </a:p>
          <a:p>
            <a:endParaRPr lang="en-US" sz="3600" dirty="0"/>
          </a:p>
          <a:p>
            <a:r>
              <a:rPr lang="en-US" sz="3600" dirty="0"/>
              <a:t>Lab:</a:t>
            </a:r>
          </a:p>
          <a:p>
            <a:pPr lvl="1"/>
            <a:r>
              <a:rPr lang="en-US" sz="3200" dirty="0" err="1"/>
              <a:t>record_dm_io_virtual_file_stats.sql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7370299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Sys.dm_OS_RING_BUFFERS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838201"/>
            <a:ext cx="11582400" cy="5714999"/>
          </a:xfrm>
        </p:spPr>
        <p:txBody>
          <a:bodyPr>
            <a:normAutofit fontScale="92500"/>
          </a:bodyPr>
          <a:lstStyle/>
          <a:p>
            <a:r>
              <a:rPr lang="en-US" sz="3600" b="0" dirty="0"/>
              <a:t>Access to ring buffer endpoints of </a:t>
            </a:r>
            <a:r>
              <a:rPr lang="en-US" sz="3600" dirty="0" err="1"/>
              <a:t>XEvents</a:t>
            </a:r>
            <a:r>
              <a:rPr lang="en-US" sz="3600" b="0" dirty="0"/>
              <a:t> sessions</a:t>
            </a:r>
          </a:p>
          <a:p>
            <a:r>
              <a:rPr lang="en-US" sz="3600" b="0" dirty="0"/>
              <a:t>The System Health session already gathers a lot of data, including a history of </a:t>
            </a:r>
            <a:r>
              <a:rPr lang="en-US" sz="3600" dirty="0"/>
              <a:t>CPU,</a:t>
            </a:r>
            <a:r>
              <a:rPr lang="en-US" sz="3600" b="0" dirty="0"/>
              <a:t> </a:t>
            </a:r>
            <a:r>
              <a:rPr lang="en-US" sz="3600" dirty="0"/>
              <a:t>Memory</a:t>
            </a:r>
            <a:r>
              <a:rPr lang="en-US" sz="3600" b="0" dirty="0"/>
              <a:t> utilization.</a:t>
            </a:r>
          </a:p>
          <a:p>
            <a:r>
              <a:rPr lang="en-US" sz="3600" b="0" dirty="0"/>
              <a:t>The default </a:t>
            </a:r>
            <a:r>
              <a:rPr lang="en-US" sz="3600" dirty="0" err="1"/>
              <a:t>system_health</a:t>
            </a:r>
            <a:r>
              <a:rPr lang="en-US" sz="3600" dirty="0"/>
              <a:t> </a:t>
            </a:r>
            <a:r>
              <a:rPr lang="en-US" sz="3600" dirty="0" err="1"/>
              <a:t>xevent</a:t>
            </a:r>
            <a:r>
              <a:rPr lang="en-US" sz="3600" dirty="0"/>
              <a:t> session </a:t>
            </a:r>
            <a:r>
              <a:rPr lang="en-US" sz="3600" b="0" dirty="0"/>
              <a:t>the only way to find </a:t>
            </a:r>
            <a:r>
              <a:rPr lang="en-US" sz="3600" dirty="0"/>
              <a:t>Deadlocks</a:t>
            </a:r>
            <a:r>
              <a:rPr lang="en-US" sz="3600" b="0" dirty="0"/>
              <a:t> in the recent past without having set up anything to capture them. It writes to </a:t>
            </a:r>
            <a:r>
              <a:rPr lang="en-US" sz="3600" b="0" dirty="0" err="1"/>
              <a:t>ring_buffer</a:t>
            </a:r>
            <a:r>
              <a:rPr lang="en-US" sz="3600" b="0" dirty="0"/>
              <a:t> and .</a:t>
            </a:r>
            <a:r>
              <a:rPr lang="en-US" sz="3600" b="0" dirty="0" err="1"/>
              <a:t>xel</a:t>
            </a:r>
            <a:r>
              <a:rPr lang="en-US" sz="3600" b="0" dirty="0"/>
              <a:t>.</a:t>
            </a:r>
          </a:p>
          <a:p>
            <a:r>
              <a:rPr lang="en-US" sz="3600" dirty="0"/>
              <a:t>Lab:</a:t>
            </a:r>
          </a:p>
          <a:p>
            <a:pPr lvl="1"/>
            <a:r>
              <a:rPr lang="da-DK" sz="3200" dirty="0"/>
              <a:t>sys_dm_os_ring_buffers.sql </a:t>
            </a:r>
          </a:p>
          <a:p>
            <a:pPr lvl="1"/>
            <a:r>
              <a:rPr lang="en-US" sz="3200" dirty="0"/>
              <a:t>deadlocks in </a:t>
            </a:r>
            <a:r>
              <a:rPr lang="en-US" sz="3200" dirty="0" err="1"/>
              <a:t>xevents.sql</a:t>
            </a:r>
            <a:endParaRPr lang="en-US" sz="3200" dirty="0"/>
          </a:p>
          <a:p>
            <a:pPr lvl="1"/>
            <a:r>
              <a:rPr lang="en-US" sz="3200" dirty="0" err="1"/>
              <a:t>cpu</a:t>
            </a:r>
            <a:r>
              <a:rPr lang="en-US" sz="3200" dirty="0"/>
              <a:t> </a:t>
            </a:r>
            <a:r>
              <a:rPr lang="en-US" sz="3200" dirty="0" err="1"/>
              <a:t>utilization.sql</a:t>
            </a:r>
            <a:endParaRPr lang="en-US" sz="32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4722815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sys.dm_hadr_cluster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838200"/>
            <a:ext cx="11582400" cy="5791200"/>
          </a:xfrm>
        </p:spPr>
        <p:txBody>
          <a:bodyPr>
            <a:normAutofit/>
          </a:bodyPr>
          <a:lstStyle/>
          <a:p>
            <a:r>
              <a:rPr lang="en-US" sz="4000" b="0" dirty="0"/>
              <a:t>Returns information about Availability Groups</a:t>
            </a:r>
          </a:p>
          <a:p>
            <a:pPr lvl="1"/>
            <a:r>
              <a:rPr lang="en-US" sz="3600" b="0" i="1" dirty="0"/>
              <a:t>Not </a:t>
            </a:r>
            <a:r>
              <a:rPr lang="en-US" sz="3600" b="0" i="1" dirty="0" err="1"/>
              <a:t>AlwaysOn</a:t>
            </a:r>
            <a:r>
              <a:rPr lang="en-US" sz="3600" b="0" i="1" dirty="0"/>
              <a:t> cluster, not DAG… Availability Groups.</a:t>
            </a:r>
          </a:p>
          <a:p>
            <a:r>
              <a:rPr lang="en-US" sz="4000" b="0" dirty="0"/>
              <a:t>Doesn’t matter if primary or secondary, but many DMV’s </a:t>
            </a:r>
            <a:r>
              <a:rPr lang="en-US" sz="4000" dirty="0"/>
              <a:t>require you to run on the primary</a:t>
            </a:r>
            <a:r>
              <a:rPr lang="en-US" sz="4000" b="0" dirty="0"/>
              <a:t> </a:t>
            </a:r>
            <a:r>
              <a:rPr lang="en-US" sz="4000" dirty="0"/>
              <a:t>replica </a:t>
            </a:r>
            <a:r>
              <a:rPr lang="en-US" sz="4000" b="0" dirty="0"/>
              <a:t>for an AG to see complete information.</a:t>
            </a:r>
          </a:p>
          <a:p>
            <a:r>
              <a:rPr lang="en-US" sz="4000" b="0" dirty="0"/>
              <a:t>Also use </a:t>
            </a:r>
            <a:r>
              <a:rPr lang="en-US" sz="4000" dirty="0" err="1"/>
              <a:t>sys.dm_hadr_cluster_members</a:t>
            </a:r>
            <a:r>
              <a:rPr lang="en-US" sz="4000" b="0" dirty="0"/>
              <a:t> to see members.</a:t>
            </a:r>
          </a:p>
          <a:p>
            <a:endParaRPr lang="en-US" sz="4000" b="0" dirty="0"/>
          </a:p>
          <a:p>
            <a:endParaRPr lang="en-US" sz="4000" b="0" dirty="0"/>
          </a:p>
          <a:p>
            <a:endParaRPr lang="en-US" sz="4000" b="0" dirty="0"/>
          </a:p>
          <a:p>
            <a:endParaRPr lang="en-US" sz="4000" b="0" dirty="0"/>
          </a:p>
          <a:p>
            <a:endParaRPr lang="en-US" sz="4000" b="0" dirty="0"/>
          </a:p>
          <a:p>
            <a:endParaRPr lang="en-US" sz="4000" b="0" dirty="0"/>
          </a:p>
          <a:p>
            <a:endParaRPr lang="en-US" sz="4000" b="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08808256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sys.dm_hadr_cluster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11811000" cy="5791200"/>
          </a:xfrm>
        </p:spPr>
        <p:txBody>
          <a:bodyPr>
            <a:noAutofit/>
          </a:bodyPr>
          <a:lstStyle/>
          <a:p>
            <a:r>
              <a:rPr lang="en-US" sz="3600" b="0" dirty="0"/>
              <a:t>Combine with </a:t>
            </a:r>
            <a:r>
              <a:rPr lang="en-US" sz="3600" dirty="0" err="1"/>
              <a:t>Sys.dm_hadr_database_replica_states</a:t>
            </a:r>
            <a:r>
              <a:rPr lang="en-US" sz="3600" dirty="0"/>
              <a:t>, </a:t>
            </a:r>
          </a:p>
          <a:p>
            <a:r>
              <a:rPr lang="en-US" sz="3600" b="0" dirty="0"/>
              <a:t>and </a:t>
            </a:r>
            <a:r>
              <a:rPr lang="en-US" sz="3600" dirty="0" err="1"/>
              <a:t>sys.dm_os_performance_counters</a:t>
            </a:r>
            <a:endParaRPr lang="en-US" sz="3600" dirty="0"/>
          </a:p>
          <a:p>
            <a:r>
              <a:rPr lang="en-US" sz="3600" b="0" dirty="0"/>
              <a:t>for a performance snapshot of Availability Groups,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0" dirty="0"/>
              <a:t>Including all current configuration, and endpoints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0" dirty="0"/>
              <a:t>Including your current RPO/RTO (especially useful for asynchronous replicas) and last commits</a:t>
            </a:r>
          </a:p>
          <a:p>
            <a:r>
              <a:rPr lang="en-US" sz="4000" dirty="0"/>
              <a:t>Lab: </a:t>
            </a:r>
          </a:p>
          <a:p>
            <a:r>
              <a:rPr lang="en-US" sz="4000" b="0" dirty="0"/>
              <a:t>	</a:t>
            </a:r>
            <a:r>
              <a:rPr lang="en-US" sz="3600" b="0" dirty="0"/>
              <a:t>AG - </a:t>
            </a:r>
            <a:r>
              <a:rPr lang="en-US" sz="3600" b="0" dirty="0" err="1"/>
              <a:t>Monitor.sql</a:t>
            </a:r>
            <a:r>
              <a:rPr lang="en-US" sz="3600" b="0" dirty="0"/>
              <a:t> </a:t>
            </a:r>
          </a:p>
          <a:p>
            <a:pPr marL="0" indent="0"/>
            <a:endParaRPr lang="en-US" sz="3600" b="0" dirty="0"/>
          </a:p>
        </p:txBody>
      </p:sp>
    </p:spTree>
    <p:extLst>
      <p:ext uri="{BB962C8B-B14F-4D97-AF65-F5344CB8AC3E}">
        <p14:creationId xmlns:p14="http://schemas.microsoft.com/office/powerpoint/2010/main" val="87019249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9B3E2-ECEF-40CF-81BA-8E84CCCA5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Sys.dm_db_page_info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160BC-4DE6-42EB-9F8A-A2601FB8B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791199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b="0" dirty="0"/>
              <a:t>New in SQL 2019, replaces most of DBCC Page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/>
              <a:t>No need for trace flag 3604 to see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b="0" dirty="0"/>
              <a:t>DMF – can be joined to other DMO’s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b="0" dirty="0"/>
              <a:t>Also new in SQL 2019, </a:t>
            </a:r>
            <a:r>
              <a:rPr lang="en-US" sz="3600" dirty="0" err="1"/>
              <a:t>sys.fn_PageResCracker</a:t>
            </a:r>
            <a:r>
              <a:rPr lang="en-US" sz="3600" dirty="0"/>
              <a:t>,</a:t>
            </a:r>
            <a:r>
              <a:rPr lang="en-US" sz="3600" b="0" dirty="0"/>
              <a:t> which accepts a hexadecimal from </a:t>
            </a:r>
            <a:r>
              <a:rPr lang="en-US" sz="3600" dirty="0" err="1"/>
              <a:t>sys.dm_exec_requests.page_resource</a:t>
            </a:r>
            <a:r>
              <a:rPr lang="en-US" sz="3600" dirty="0"/>
              <a:t> </a:t>
            </a:r>
            <a:r>
              <a:rPr lang="en-US" sz="3600" b="0" dirty="0"/>
              <a:t>if the </a:t>
            </a:r>
            <a:r>
              <a:rPr lang="en-US" sz="3600" b="0" dirty="0" err="1"/>
              <a:t>wait_resource</a:t>
            </a:r>
            <a:r>
              <a:rPr lang="en-US" sz="3600" b="0" dirty="0"/>
              <a:t> type is PAGE, to help you investigate.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So, it’s limited. Doesn’t return info for other </a:t>
            </a:r>
            <a:r>
              <a:rPr lang="en-US" sz="3600" dirty="0" err="1"/>
              <a:t>wait_resources</a:t>
            </a:r>
            <a:r>
              <a:rPr lang="en-US" sz="3600" dirty="0"/>
              <a:t> like KEY.</a:t>
            </a:r>
          </a:p>
        </p:txBody>
      </p:sp>
    </p:spTree>
    <p:extLst>
      <p:ext uri="{BB962C8B-B14F-4D97-AF65-F5344CB8AC3E}">
        <p14:creationId xmlns:p14="http://schemas.microsoft.com/office/powerpoint/2010/main" val="76155803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9B3E2-ECEF-40CF-81BA-8E84CCCA5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Sys.dm_eXEC_EXTERNAL_WORK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160BC-4DE6-42EB-9F8A-A2601FB8B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38201"/>
            <a:ext cx="11277600" cy="5791199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b="0" dirty="0"/>
              <a:t>Applies to </a:t>
            </a:r>
            <a:r>
              <a:rPr lang="en-US" sz="4000" b="0" dirty="0" err="1"/>
              <a:t>PolyBase</a:t>
            </a:r>
            <a:r>
              <a:rPr lang="en-US" sz="4000" b="0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b="0" dirty="0"/>
              <a:t>New in SQL 2019, </a:t>
            </a:r>
            <a:r>
              <a:rPr lang="en-US" sz="4000" b="0" i="1" dirty="0" err="1"/>
              <a:t>read_command</a:t>
            </a:r>
            <a:r>
              <a:rPr lang="en-US" sz="4000" b="0" dirty="0"/>
              <a:t> provides the actual query passed to the external data 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b="0" dirty="0"/>
              <a:t>Does it contain a WHERE clause? Join? Aggregate?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Then pushdown computation is happening!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b="0" dirty="0"/>
              <a:t>Otherwise, query is not benefitting from pushdown computation</a:t>
            </a:r>
          </a:p>
        </p:txBody>
      </p:sp>
    </p:spTree>
    <p:extLst>
      <p:ext uri="{BB962C8B-B14F-4D97-AF65-F5344CB8AC3E}">
        <p14:creationId xmlns:p14="http://schemas.microsoft.com/office/powerpoint/2010/main" val="253466351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04799"/>
            <a:ext cx="11582400" cy="5981701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0" indent="0"/>
            <a:r>
              <a:rPr lang="en-US" sz="3200" dirty="0"/>
              <a:t>Helpful links, sources, and continued reading:</a:t>
            </a:r>
          </a:p>
          <a:p>
            <a:r>
              <a:rPr lang="en-US" sz="1200" u="sng" dirty="0">
                <a:hlinkClick r:id="rId2"/>
              </a:rPr>
              <a:t>http://www.sqlskills.com/BLOGS/PAUL/post/Why-did-the-Windows-7-RC-failure-happen.aspx</a:t>
            </a:r>
            <a:r>
              <a:rPr lang="en-US" sz="1200" dirty="0"/>
              <a:t> </a:t>
            </a:r>
          </a:p>
          <a:p>
            <a:r>
              <a:rPr lang="en-US" sz="1200" u="sng" dirty="0">
                <a:hlinkClick r:id="rId3"/>
              </a:rPr>
              <a:t>http://technet.microsoft.com/en-us/library/cc966413.aspx</a:t>
            </a:r>
            <a:endParaRPr lang="en-US" sz="1200" u="sng" dirty="0"/>
          </a:p>
          <a:p>
            <a:r>
              <a:rPr lang="en-US" sz="1200" u="sng" dirty="0"/>
              <a:t>http://msdn.microsoft.com/en-us/library/ms188917.aspx</a:t>
            </a:r>
            <a:endParaRPr lang="en-US" sz="1200" dirty="0"/>
          </a:p>
          <a:p>
            <a:r>
              <a:rPr lang="en-US" sz="1200" u="sng" dirty="0">
                <a:hlinkClick r:id="rId4"/>
              </a:rPr>
              <a:t>http://www.codeproject.com/KB/database/Dynamic_Management_Views.aspx</a:t>
            </a:r>
            <a:endParaRPr lang="en-US" sz="1200" dirty="0"/>
          </a:p>
          <a:p>
            <a:r>
              <a:rPr lang="en-US" sz="1200" u="sng" dirty="0">
                <a:hlinkClick r:id="rId5"/>
              </a:rPr>
              <a:t>http://glennberrysqlperformance.spaces.live.com/blog/cns!45041418ECCAA960!1446.entry</a:t>
            </a:r>
            <a:endParaRPr lang="en-US" sz="1200" dirty="0"/>
          </a:p>
          <a:p>
            <a:r>
              <a:rPr lang="en-US" sz="1200" u="sng" dirty="0">
                <a:hlinkClick r:id="rId6"/>
              </a:rPr>
              <a:t>http://sharmilasanctuary.wordpress.com/about/database-performance-dmvs-for-ms-sql-2005/</a:t>
            </a:r>
            <a:endParaRPr lang="en-US" sz="1200" dirty="0"/>
          </a:p>
          <a:p>
            <a:r>
              <a:rPr lang="en-US" sz="1200" u="sng" dirty="0">
                <a:hlinkClick r:id="rId7"/>
              </a:rPr>
              <a:t>http://sqlblog.com/blogs/kevin_kline/archive/2009/04/07/looking-for-good-dmv-database-admin-queries.aspx</a:t>
            </a:r>
            <a:endParaRPr lang="en-US" sz="1200" dirty="0"/>
          </a:p>
          <a:p>
            <a:r>
              <a:rPr lang="en-US" sz="1200" u="sng" dirty="0">
                <a:hlinkClick r:id="rId8"/>
              </a:rPr>
              <a:t>http://blogs.msdn.com/jimmymay/archive/2008/10/30/drum-roll-please-the-debut-of-the-sql-dmv-all-stars-dream-team.aspx</a:t>
            </a:r>
            <a:endParaRPr lang="en-US" sz="1200" dirty="0"/>
          </a:p>
          <a:p>
            <a:r>
              <a:rPr lang="en-US" sz="1200" u="sng" dirty="0">
                <a:hlinkClick r:id="rId9"/>
              </a:rPr>
              <a:t>http://blogs.msdn.com/psssql/archive/2007/02/21/sql-server-2005-performance-statistics-script.aspx</a:t>
            </a:r>
            <a:endParaRPr lang="en-US" sz="1200" dirty="0"/>
          </a:p>
          <a:p>
            <a:r>
              <a:rPr lang="en-US" sz="1200" u="sng" dirty="0">
                <a:hlinkClick r:id="rId10"/>
              </a:rPr>
              <a:t>http://msdn.microsoft.com/en-us/magazine/cc135978.aspx</a:t>
            </a:r>
            <a:endParaRPr lang="en-US" sz="1200" dirty="0"/>
          </a:p>
          <a:p>
            <a:r>
              <a:rPr lang="en-US" sz="1200" u="sng" dirty="0">
                <a:hlinkClick r:id="rId11"/>
              </a:rPr>
              <a:t>http://www.sqlservercentral.com/articles/DMV/64425/</a:t>
            </a:r>
            <a:endParaRPr lang="en-US" sz="1200" u="sng" dirty="0"/>
          </a:p>
          <a:p>
            <a:r>
              <a:rPr lang="en-US" sz="1200" u="sng" dirty="0">
                <a:hlinkClick r:id="rId12"/>
              </a:rPr>
              <a:t>http://www.sqlskills.com/BLOGS/PAUL/post/Inside-sysdm_db_index_physical_stats.aspx</a:t>
            </a:r>
            <a:endParaRPr lang="en-US" sz="1200" u="sng" dirty="0"/>
          </a:p>
          <a:p>
            <a:r>
              <a:rPr lang="en-US" sz="1200" u="sng" dirty="0">
                <a:hlinkClick r:id="rId13"/>
              </a:rPr>
              <a:t>http://www.sqlskills.com/BLOGS/PAUL/post/Indexes-From-Every-Angle-How-can-you-tell-if-an-index-is-being-used.aspx</a:t>
            </a:r>
            <a:endParaRPr lang="en-US" sz="1200" u="sng" dirty="0"/>
          </a:p>
          <a:p>
            <a:pPr marL="0" lvl="1" indent="0"/>
            <a:r>
              <a:rPr lang="en-US" sz="1200" b="1" u="sng" dirty="0">
                <a:hlinkClick r:id="rId14"/>
              </a:rPr>
              <a:t>http://kswain.blogspot.com/2008/04/sysdmosperformancecounters-dynamic.html</a:t>
            </a:r>
            <a:endParaRPr lang="en-US" sz="1200" b="1" u="sng" dirty="0"/>
          </a:p>
          <a:p>
            <a:pPr marL="0" lvl="1" indent="0"/>
            <a:r>
              <a:rPr lang="en-US" sz="1200" b="1" dirty="0">
                <a:hlinkClick r:id="rId15"/>
              </a:rPr>
              <a:t>http://www.sqlpassion.at/archive/2014/11/24/deadlocks-caused-by-missing-indexes-in-sql-server</a:t>
            </a:r>
            <a:endParaRPr lang="en-US" sz="1200" b="1" dirty="0"/>
          </a:p>
          <a:p>
            <a:r>
              <a:rPr lang="en-US" sz="1200" dirty="0">
                <a:hlinkClick r:id="rId16"/>
              </a:rPr>
              <a:t>http://www.sql-server-performance.com/articles/per/bm_performance_dashboard_2005_p2.aspx</a:t>
            </a:r>
            <a:endParaRPr lang="en-US" sz="1200" dirty="0"/>
          </a:p>
          <a:p>
            <a:r>
              <a:rPr lang="en-US" sz="1200" dirty="0">
                <a:hlinkClick r:id="rId17"/>
              </a:rPr>
              <a:t>http://msdn.microsoft.com/en-us/library/aa366541%28VS.85%29.aspx</a:t>
            </a:r>
            <a:endParaRPr lang="en-US" sz="1200" dirty="0"/>
          </a:p>
          <a:p>
            <a:r>
              <a:rPr lang="en-US" sz="1200" dirty="0">
                <a:hlinkClick r:id="rId18"/>
              </a:rPr>
              <a:t>http://sqlblog.com/blogs/aaron_bertrand/archive/2011/04/25/more-changes-you-might-not-have-noticed-in-the-sql-server-2008-r2-sp1-ctp.aspx</a:t>
            </a:r>
            <a:endParaRPr lang="en-US" sz="1200" dirty="0"/>
          </a:p>
          <a:p>
            <a:r>
              <a:rPr lang="en-US" sz="1200" dirty="0">
                <a:hlinkClick r:id="rId19"/>
              </a:rPr>
              <a:t>http://www.sqlskills.com/BLOGS/PAUL/category/Spinlocks.aspx</a:t>
            </a:r>
            <a:endParaRPr lang="en-US" sz="1200" dirty="0"/>
          </a:p>
          <a:p>
            <a:r>
              <a:rPr lang="en-US" sz="1200" dirty="0">
                <a:hlinkClick r:id="rId20"/>
              </a:rPr>
              <a:t>https://docs.microsoft.com/sql/relational-databases/system-dynamic-management-views/sys-dm-db-log-info-transact-sql?view=sql-server-2017</a:t>
            </a:r>
            <a:endParaRPr lang="en-US" sz="1200" dirty="0"/>
          </a:p>
          <a:p>
            <a:r>
              <a:rPr lang="en-US" sz="1200" dirty="0">
                <a:hlinkClick r:id="rId21"/>
              </a:rPr>
              <a:t>https://www.sqlshack.com/sql-server-2019-new-dmf-sys-dm_db_page_info/</a:t>
            </a:r>
            <a:endParaRPr lang="en-US" sz="1200" dirty="0"/>
          </a:p>
          <a:p>
            <a:endParaRPr lang="en-US" sz="1200" dirty="0"/>
          </a:p>
          <a:p>
            <a:endParaRPr lang="en-US" sz="11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78</a:t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QL Server 2017 Administration Inside Out book cov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44" y="2113456"/>
            <a:ext cx="3789595" cy="462597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42EB46-D0F2-4A77-85A1-6FD48128CE80}"/>
              </a:ext>
            </a:extLst>
          </p:cNvPr>
          <p:cNvSpPr/>
          <p:nvPr/>
        </p:nvSpPr>
        <p:spPr>
          <a:xfrm>
            <a:off x="5638807" y="609645"/>
            <a:ext cx="6095907" cy="5816977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SQL Server 2019 Administration Inside Out</a:t>
            </a:r>
          </a:p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by Microsoft Press</a:t>
            </a:r>
          </a:p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2017 published Feb 2018</a:t>
            </a:r>
          </a:p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2019 published March 2020</a:t>
            </a:r>
          </a:p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  <a:p>
            <a:pPr marL="0" marR="0" lvl="0" indent="0" algn="l" defTabSz="9143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2622AB68-80DB-4C9D-8E8B-3AC1B2AC27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SQL Server 2017 Inside Out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D4A47C2-CD56-4B1E-AE27-9339E64E4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88799"/>
            <a:ext cx="4046123" cy="5057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0237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448300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ONDEMAND_TASK_QUEUE – </a:t>
            </a:r>
            <a:r>
              <a:rPr lang="en-US" sz="3200" b="0" dirty="0"/>
              <a:t>high wait times of this type indicate lots of SQL Server idle time. Disregard.</a:t>
            </a:r>
          </a:p>
          <a:p>
            <a:r>
              <a:rPr lang="en-US" sz="3200" dirty="0"/>
              <a:t>These wait times also indicate idling and are not problematic:</a:t>
            </a:r>
          </a:p>
          <a:p>
            <a:pPr marL="400050" lvl="1" indent="0"/>
            <a:r>
              <a:rPr lang="en-US" sz="2800" dirty="0"/>
              <a:t>BROKER_TRANSMITTER</a:t>
            </a:r>
            <a:br>
              <a:rPr lang="en-US" sz="2800" dirty="0"/>
            </a:br>
            <a:r>
              <a:rPr lang="en-US" sz="2800" dirty="0"/>
              <a:t>BROKER_RECEIVE_WAITFOR</a:t>
            </a:r>
            <a:br>
              <a:rPr lang="en-US" sz="2800" dirty="0"/>
            </a:br>
            <a:r>
              <a:rPr lang="en-US" sz="2800" dirty="0"/>
              <a:t>DBMIRROR_WORKER_QUEUE</a:t>
            </a:r>
            <a:br>
              <a:rPr lang="en-US" sz="2800" dirty="0"/>
            </a:br>
            <a:r>
              <a:rPr lang="en-US" sz="2800" dirty="0"/>
              <a:t>KSOURCE_WAKEUP</a:t>
            </a:r>
            <a:br>
              <a:rPr lang="en-US" sz="2800" dirty="0"/>
            </a:br>
            <a:r>
              <a:rPr lang="en-US" sz="2800" dirty="0"/>
              <a:t>CLR_AUTO_EVENT</a:t>
            </a:r>
            <a:br>
              <a:rPr lang="en-US" sz="2800" dirty="0"/>
            </a:br>
            <a:r>
              <a:rPr lang="en-US" sz="2800" dirty="0"/>
              <a:t>LOGMGR_QUEUE</a:t>
            </a:r>
            <a:br>
              <a:rPr lang="en-US" sz="2800" dirty="0"/>
            </a:br>
            <a:r>
              <a:rPr lang="en-US" sz="2800" dirty="0"/>
              <a:t>REQUEST_FOR_DEADLOCK_SEARCH</a:t>
            </a:r>
            <a:br>
              <a:rPr lang="en-US" sz="2800" dirty="0"/>
            </a:br>
            <a:r>
              <a:rPr lang="en-US" sz="2800" dirty="0"/>
              <a:t>QDS_SHUTDOWN_QUEUE</a:t>
            </a:r>
          </a:p>
          <a:p>
            <a:pPr marL="400050" lvl="1" indent="0"/>
            <a:r>
              <a:rPr lang="en-US" sz="2800" dirty="0">
                <a:solidFill>
                  <a:schemeClr val="tx1"/>
                </a:solidFill>
              </a:rPr>
              <a:t>and many many more..</a:t>
            </a:r>
          </a:p>
          <a:p>
            <a:pPr marL="400050" lvl="1" indent="0"/>
            <a:r>
              <a:rPr lang="en-US" sz="3000" dirty="0">
                <a:solidFill>
                  <a:schemeClr val="tx1"/>
                </a:solidFill>
              </a:rPr>
              <a:t>Good resource here: </a:t>
            </a:r>
            <a:br>
              <a:rPr lang="en-US" sz="3000" dirty="0"/>
            </a:br>
            <a:r>
              <a:rPr lang="en-US" sz="2200" dirty="0">
                <a:hlinkClick r:id="rId3"/>
              </a:rPr>
              <a:t>https://www.sqlskills.com/blogs/paul/wait-statistics-or-please-tell-me-where-it-hurts/</a:t>
            </a:r>
            <a:endParaRPr lang="en-US" sz="2200" dirty="0"/>
          </a:p>
          <a:p>
            <a:pPr marL="400050" lvl="1" indent="0"/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17574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50F720-AA17-42B1-B108-3F23A87D7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" y="53"/>
            <a:ext cx="12191813" cy="761988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/>
            <a:r>
              <a:rPr lang="en-US" sz="3600" b="1" cap="all" dirty="0">
                <a:solidFill>
                  <a:schemeClr val="accent1"/>
                </a:solidFill>
              </a:rPr>
              <a:t>Support your Local STEM Initiatives</a:t>
            </a:r>
            <a:endParaRPr lang="en-US" sz="3600" dirty="0">
              <a:solidFill>
                <a:schemeClr val="accent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B26EE8-8C60-44EC-A68B-2BD9D03864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" r="172" b="911"/>
          <a:stretch/>
        </p:blipFill>
        <p:spPr>
          <a:xfrm>
            <a:off x="332384" y="680988"/>
            <a:ext cx="5525509" cy="4604195"/>
          </a:xfrm>
          <a:prstGeom prst="rect">
            <a:avLst/>
          </a:prstGeom>
          <a:noFill/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B0441F8B-FA0E-4E80-AF4C-DDF0BD5D4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57892" y="2514613"/>
            <a:ext cx="6001724" cy="3662307"/>
          </a:xfrm>
        </p:spPr>
        <p:txBody>
          <a:bodyPr>
            <a:normAutofit/>
          </a:bodyPr>
          <a:lstStyle/>
          <a:p>
            <a:r>
              <a:rPr lang="en-US" dirty="0"/>
              <a:t>I encourage you to find, then donate time and money to local STEM education initiatives where you live. Get involved!</a:t>
            </a:r>
          </a:p>
          <a:p>
            <a:r>
              <a:rPr lang="en-US" dirty="0"/>
              <a:t>There is almost certainly some nonprofit where you live that needs your enthusiasm and skills to close the achievement gap.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9D2786-0058-4A91-BB71-21530F0384CE}"/>
              </a:ext>
            </a:extLst>
          </p:cNvPr>
          <p:cNvSpPr/>
          <p:nvPr/>
        </p:nvSpPr>
        <p:spPr>
          <a:xfrm>
            <a:off x="194355" y="5714966"/>
            <a:ext cx="56462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838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8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https://www.thewallsproject.org/programs/futures_fund/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38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9FF0B331-CD93-4C21-8BF3-FE2AD0FD00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11" b="28889"/>
          <a:stretch/>
        </p:blipFill>
        <p:spPr bwMode="auto">
          <a:xfrm>
            <a:off x="5962229" y="681080"/>
            <a:ext cx="5848684" cy="1754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476274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/>
          <p:cNvSpPr>
            <a:spLocks noGrp="1"/>
          </p:cNvSpPr>
          <p:nvPr>
            <p:ph type="title"/>
          </p:nvPr>
        </p:nvSpPr>
        <p:spPr>
          <a:xfrm>
            <a:off x="664525" y="2989335"/>
            <a:ext cx="4331368" cy="627904"/>
          </a:xfrm>
        </p:spPr>
        <p:txBody>
          <a:bodyPr/>
          <a:lstStyle/>
          <a:p>
            <a:r>
              <a:rPr lang="en-US" dirty="0"/>
              <a:t>William Assaf	</a:t>
            </a:r>
          </a:p>
        </p:txBody>
      </p:sp>
      <p:sp>
        <p:nvSpPr>
          <p:cNvPr id="45" name="Text Placeholder 44"/>
          <p:cNvSpPr>
            <a:spLocks noGrp="1"/>
          </p:cNvSpPr>
          <p:nvPr>
            <p:ph type="body" sz="quarter" idx="10"/>
          </p:nvPr>
        </p:nvSpPr>
        <p:spPr>
          <a:xfrm>
            <a:off x="664756" y="3608006"/>
            <a:ext cx="6845889" cy="540913"/>
          </a:xfrm>
        </p:spPr>
        <p:txBody>
          <a:bodyPr/>
          <a:lstStyle/>
          <a:p>
            <a:r>
              <a:rPr lang="en-US" dirty="0"/>
              <a:t>Senior Content Developer, Microsoft</a:t>
            </a:r>
          </a:p>
        </p:txBody>
      </p:sp>
      <p:sp>
        <p:nvSpPr>
          <p:cNvPr id="150" name="Text Placeholder 149"/>
          <p:cNvSpPr>
            <a:spLocks noGrp="1"/>
          </p:cNvSpPr>
          <p:nvPr>
            <p:ph type="body" sz="quarter" idx="11"/>
          </p:nvPr>
        </p:nvSpPr>
        <p:spPr>
          <a:xfrm>
            <a:off x="6448662" y="1481177"/>
            <a:ext cx="5240180" cy="392027"/>
          </a:xfrm>
        </p:spPr>
        <p:txBody>
          <a:bodyPr/>
          <a:lstStyle/>
          <a:p>
            <a:r>
              <a:rPr lang="en-US" sz="2667" dirty="0"/>
              <a:t>Microsoft Data Platform Expert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B7A007BB-0B44-4885-9E28-7B5DC6B21E0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8216" y="798310"/>
            <a:ext cx="1924049" cy="1924049"/>
          </a:xfrm>
        </p:spPr>
      </p:pic>
      <p:sp>
        <p:nvSpPr>
          <p:cNvPr id="152" name="Text Placeholder 151"/>
          <p:cNvSpPr>
            <a:spLocks noGrp="1"/>
          </p:cNvSpPr>
          <p:nvPr>
            <p:ph type="body" sz="quarter" idx="13"/>
          </p:nvPr>
        </p:nvSpPr>
        <p:spPr>
          <a:xfrm>
            <a:off x="6448662" y="1799579"/>
            <a:ext cx="5240180" cy="866941"/>
          </a:xfrm>
        </p:spPr>
        <p:txBody>
          <a:bodyPr/>
          <a:lstStyle/>
          <a:p>
            <a:r>
              <a:rPr lang="en-US" sz="1867" dirty="0"/>
              <a:t>Author of SQL Server certification exams, former SQL Principal Consultant, DBA Manager,</a:t>
            </a:r>
            <a:br>
              <a:rPr lang="en-US" sz="1867" dirty="0"/>
            </a:br>
            <a:r>
              <a:rPr lang="en-US" sz="1867" dirty="0"/>
              <a:t>former Microsoft Data Platform MVP</a:t>
            </a:r>
          </a:p>
          <a:p>
            <a:endParaRPr lang="en-US" sz="1867" dirty="0"/>
          </a:p>
        </p:txBody>
      </p:sp>
      <p:sp>
        <p:nvSpPr>
          <p:cNvPr id="153" name="Text Placeholder 152"/>
          <p:cNvSpPr>
            <a:spLocks noGrp="1"/>
          </p:cNvSpPr>
          <p:nvPr>
            <p:ph type="body" sz="quarter" idx="14"/>
          </p:nvPr>
        </p:nvSpPr>
        <p:spPr>
          <a:xfrm>
            <a:off x="6448662" y="3305079"/>
            <a:ext cx="5240180" cy="392027"/>
          </a:xfrm>
        </p:spPr>
        <p:txBody>
          <a:bodyPr/>
          <a:lstStyle/>
          <a:p>
            <a:r>
              <a:rPr lang="en-US" sz="2667" dirty="0"/>
              <a:t>Author, SQL Server Inside Out</a:t>
            </a:r>
          </a:p>
        </p:txBody>
      </p:sp>
      <p:sp>
        <p:nvSpPr>
          <p:cNvPr id="154" name="Text Placeholder 153"/>
          <p:cNvSpPr>
            <a:spLocks noGrp="1"/>
          </p:cNvSpPr>
          <p:nvPr>
            <p:ph type="body" sz="quarter" idx="15"/>
          </p:nvPr>
        </p:nvSpPr>
        <p:spPr>
          <a:xfrm>
            <a:off x="6448662" y="3652859"/>
            <a:ext cx="5240180" cy="866941"/>
          </a:xfrm>
        </p:spPr>
        <p:txBody>
          <a:bodyPr/>
          <a:lstStyle/>
          <a:p>
            <a:r>
              <a:rPr lang="en-US" sz="1867" dirty="0"/>
              <a:t>Lead of author team for Microsoft Press SQL Server Inside Out 2017 and 2019.</a:t>
            </a:r>
          </a:p>
        </p:txBody>
      </p:sp>
      <p:sp>
        <p:nvSpPr>
          <p:cNvPr id="155" name="Text Placeholder 154"/>
          <p:cNvSpPr>
            <a:spLocks noGrp="1"/>
          </p:cNvSpPr>
          <p:nvPr>
            <p:ph type="body" sz="quarter" idx="16"/>
          </p:nvPr>
        </p:nvSpPr>
        <p:spPr>
          <a:xfrm>
            <a:off x="6448662" y="4446481"/>
            <a:ext cx="5240180" cy="392027"/>
          </a:xfrm>
        </p:spPr>
        <p:txBody>
          <a:bodyPr/>
          <a:lstStyle/>
          <a:p>
            <a:r>
              <a:rPr lang="en-US" sz="2667" dirty="0"/>
              <a:t>PASS Regional Mentor, Organizer</a:t>
            </a:r>
          </a:p>
        </p:txBody>
      </p:sp>
      <p:sp>
        <p:nvSpPr>
          <p:cNvPr id="156" name="Text Placeholder 155"/>
          <p:cNvSpPr>
            <a:spLocks noGrp="1"/>
          </p:cNvSpPr>
          <p:nvPr>
            <p:ph type="body" sz="quarter" idx="17"/>
          </p:nvPr>
        </p:nvSpPr>
        <p:spPr>
          <a:xfrm>
            <a:off x="6448662" y="4820171"/>
            <a:ext cx="5240180" cy="866941"/>
          </a:xfrm>
        </p:spPr>
        <p:txBody>
          <a:bodyPr/>
          <a:lstStyle/>
          <a:p>
            <a:r>
              <a:rPr lang="en-US" sz="1867" dirty="0"/>
              <a:t>Past organizer of SQL Saturday Baton Rouge, Baton Rouge SQL Server User Group, </a:t>
            </a:r>
            <a:br>
              <a:rPr lang="en-US" sz="1867" dirty="0"/>
            </a:br>
            <a:r>
              <a:rPr lang="en-US" sz="1867" dirty="0"/>
              <a:t>former PASS Regional Mentor.</a:t>
            </a:r>
          </a:p>
        </p:txBody>
      </p:sp>
      <p:sp>
        <p:nvSpPr>
          <p:cNvPr id="157" name="Text Placeholder 156"/>
          <p:cNvSpPr>
            <a:spLocks noGrp="1"/>
          </p:cNvSpPr>
          <p:nvPr>
            <p:ph type="body" sz="quarter" idx="18"/>
          </p:nvPr>
        </p:nvSpPr>
        <p:spPr>
          <a:xfrm>
            <a:off x="1176052" y="4689613"/>
            <a:ext cx="3300153" cy="349251"/>
          </a:xfrm>
        </p:spPr>
        <p:txBody>
          <a:bodyPr/>
          <a:lstStyle/>
          <a:p>
            <a:r>
              <a:rPr lang="en-US" dirty="0">
                <a:hlinkClick r:id="rId4"/>
              </a:rPr>
              <a:t>/williamdassaf</a:t>
            </a:r>
            <a:endParaRPr lang="en-US" dirty="0"/>
          </a:p>
        </p:txBody>
      </p:sp>
      <p:sp>
        <p:nvSpPr>
          <p:cNvPr id="158" name="Text Placeholder 157"/>
          <p:cNvSpPr>
            <a:spLocks noGrp="1"/>
          </p:cNvSpPr>
          <p:nvPr>
            <p:ph type="body" sz="quarter" idx="19"/>
          </p:nvPr>
        </p:nvSpPr>
        <p:spPr>
          <a:xfrm>
            <a:off x="1179337" y="5158384"/>
            <a:ext cx="3610377" cy="349251"/>
          </a:xfrm>
        </p:spPr>
        <p:txBody>
          <a:bodyPr/>
          <a:lstStyle/>
          <a:p>
            <a:r>
              <a:rPr lang="en-US" dirty="0"/>
              <a:t>@william_a_dba</a:t>
            </a:r>
          </a:p>
        </p:txBody>
      </p:sp>
      <p:grpSp>
        <p:nvGrpSpPr>
          <p:cNvPr id="91" name="Group 90"/>
          <p:cNvGrpSpPr/>
          <p:nvPr/>
        </p:nvGrpSpPr>
        <p:grpSpPr>
          <a:xfrm>
            <a:off x="806218" y="5181804"/>
            <a:ext cx="306133" cy="306133"/>
            <a:chOff x="5748554" y="5146675"/>
            <a:chExt cx="353832" cy="353832"/>
          </a:xfrm>
        </p:grpSpPr>
        <p:sp>
          <p:nvSpPr>
            <p:cNvPr id="92" name="Freeform 383"/>
            <p:cNvSpPr>
              <a:spLocks/>
            </p:cNvSpPr>
            <p:nvPr/>
          </p:nvSpPr>
          <p:spPr bwMode="auto">
            <a:xfrm>
              <a:off x="5852152" y="5257801"/>
              <a:ext cx="159335" cy="137931"/>
            </a:xfrm>
            <a:custGeom>
              <a:avLst/>
              <a:gdLst>
                <a:gd name="T0" fmla="*/ 458484450 w 64"/>
                <a:gd name="T1" fmla="*/ 49083328 h 56"/>
                <a:gd name="T2" fmla="*/ 408336961 w 64"/>
                <a:gd name="T3" fmla="*/ 63107136 h 56"/>
                <a:gd name="T4" fmla="*/ 444156978 w 64"/>
                <a:gd name="T5" fmla="*/ 7011904 h 56"/>
                <a:gd name="T6" fmla="*/ 386847091 w 64"/>
                <a:gd name="T7" fmla="*/ 28047616 h 56"/>
                <a:gd name="T8" fmla="*/ 386847091 w 64"/>
                <a:gd name="T9" fmla="*/ 28047616 h 56"/>
                <a:gd name="T10" fmla="*/ 315207056 w 64"/>
                <a:gd name="T11" fmla="*/ 0 h 56"/>
                <a:gd name="T12" fmla="*/ 222077151 w 64"/>
                <a:gd name="T13" fmla="*/ 98166656 h 56"/>
                <a:gd name="T14" fmla="*/ 229242225 w 64"/>
                <a:gd name="T15" fmla="*/ 119202368 h 56"/>
                <a:gd name="T16" fmla="*/ 229242225 w 64"/>
                <a:gd name="T17" fmla="*/ 119202368 h 56"/>
                <a:gd name="T18" fmla="*/ 28654944 w 64"/>
                <a:gd name="T19" fmla="*/ 21035712 h 56"/>
                <a:gd name="T20" fmla="*/ 57309887 w 64"/>
                <a:gd name="T21" fmla="*/ 147249984 h 56"/>
                <a:gd name="T22" fmla="*/ 14327472 w 64"/>
                <a:gd name="T23" fmla="*/ 140238080 h 56"/>
                <a:gd name="T24" fmla="*/ 85964831 w 64"/>
                <a:gd name="T25" fmla="*/ 238404736 h 56"/>
                <a:gd name="T26" fmla="*/ 42982415 w 64"/>
                <a:gd name="T27" fmla="*/ 238404736 h 56"/>
                <a:gd name="T28" fmla="*/ 128949923 w 64"/>
                <a:gd name="T29" fmla="*/ 308523776 h 56"/>
                <a:gd name="T30" fmla="*/ 0 w 64"/>
                <a:gd name="T31" fmla="*/ 350595200 h 56"/>
                <a:gd name="T32" fmla="*/ 150439792 w 64"/>
                <a:gd name="T33" fmla="*/ 392666624 h 56"/>
                <a:gd name="T34" fmla="*/ 415502035 w 64"/>
                <a:gd name="T35" fmla="*/ 98166656 h 56"/>
                <a:gd name="T36" fmla="*/ 415502035 w 64"/>
                <a:gd name="T37" fmla="*/ 98166656 h 56"/>
                <a:gd name="T38" fmla="*/ 415502035 w 64"/>
                <a:gd name="T39" fmla="*/ 98166656 h 56"/>
                <a:gd name="T40" fmla="*/ 415502035 w 64"/>
                <a:gd name="T41" fmla="*/ 98166656 h 56"/>
                <a:gd name="T42" fmla="*/ 458484450 w 64"/>
                <a:gd name="T43" fmla="*/ 49083328 h 5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4" h="56">
                  <a:moveTo>
                    <a:pt x="64" y="7"/>
                  </a:moveTo>
                  <a:cubicBezTo>
                    <a:pt x="63" y="7"/>
                    <a:pt x="60" y="9"/>
                    <a:pt x="57" y="9"/>
                  </a:cubicBezTo>
                  <a:cubicBezTo>
                    <a:pt x="59" y="8"/>
                    <a:pt x="61" y="4"/>
                    <a:pt x="62" y="1"/>
                  </a:cubicBezTo>
                  <a:cubicBezTo>
                    <a:pt x="60" y="3"/>
                    <a:pt x="56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2" y="2"/>
                    <a:pt x="48" y="0"/>
                    <a:pt x="44" y="0"/>
                  </a:cubicBezTo>
                  <a:cubicBezTo>
                    <a:pt x="37" y="0"/>
                    <a:pt x="31" y="6"/>
                    <a:pt x="31" y="14"/>
                  </a:cubicBezTo>
                  <a:cubicBezTo>
                    <a:pt x="31" y="15"/>
                    <a:pt x="31" y="16"/>
                    <a:pt x="32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22" y="17"/>
                    <a:pt x="10" y="12"/>
                    <a:pt x="4" y="3"/>
                  </a:cubicBezTo>
                  <a:cubicBezTo>
                    <a:pt x="0" y="10"/>
                    <a:pt x="3" y="18"/>
                    <a:pt x="8" y="21"/>
                  </a:cubicBezTo>
                  <a:cubicBezTo>
                    <a:pt x="6" y="22"/>
                    <a:pt x="3" y="21"/>
                    <a:pt x="2" y="20"/>
                  </a:cubicBezTo>
                  <a:cubicBezTo>
                    <a:pt x="2" y="25"/>
                    <a:pt x="4" y="31"/>
                    <a:pt x="12" y="34"/>
                  </a:cubicBezTo>
                  <a:cubicBezTo>
                    <a:pt x="10" y="35"/>
                    <a:pt x="8" y="34"/>
                    <a:pt x="6" y="34"/>
                  </a:cubicBezTo>
                  <a:cubicBezTo>
                    <a:pt x="7" y="38"/>
                    <a:pt x="12" y="44"/>
                    <a:pt x="18" y="44"/>
                  </a:cubicBezTo>
                  <a:cubicBezTo>
                    <a:pt x="16" y="46"/>
                    <a:pt x="9" y="51"/>
                    <a:pt x="0" y="50"/>
                  </a:cubicBezTo>
                  <a:cubicBezTo>
                    <a:pt x="6" y="54"/>
                    <a:pt x="13" y="56"/>
                    <a:pt x="21" y="56"/>
                  </a:cubicBezTo>
                  <a:cubicBezTo>
                    <a:pt x="42" y="56"/>
                    <a:pt x="58" y="37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0" y="13"/>
                    <a:pt x="62" y="10"/>
                    <a:pt x="64" y="7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pPr defTabSz="1219170"/>
              <a:endParaRPr lang="en-US" sz="2400" dirty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3" name="Rounded Rectangle 92"/>
            <p:cNvSpPr/>
            <p:nvPr/>
          </p:nvSpPr>
          <p:spPr>
            <a:xfrm>
              <a:off x="5748554" y="5146675"/>
              <a:ext cx="353832" cy="353832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en-US" sz="2400" dirty="0">
                <a:solidFill>
                  <a:srgbClr val="AFAFAF"/>
                </a:solidFill>
                <a:latin typeface="Segoe UI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801086" y="4688319"/>
            <a:ext cx="306133" cy="306133"/>
            <a:chOff x="3348740" y="4138863"/>
            <a:chExt cx="229600" cy="229600"/>
          </a:xfrm>
        </p:grpSpPr>
        <p:sp>
          <p:nvSpPr>
            <p:cNvPr id="95" name="Rounded Rectangle 94"/>
            <p:cNvSpPr/>
            <p:nvPr/>
          </p:nvSpPr>
          <p:spPr>
            <a:xfrm>
              <a:off x="3348740" y="4138863"/>
              <a:ext cx="229600" cy="22960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en-US" sz="2400" dirty="0">
                <a:solidFill>
                  <a:srgbClr val="AFAFAF"/>
                </a:solidFill>
                <a:latin typeface="Segoe UI"/>
              </a:endParaRPr>
            </a:p>
          </p:txBody>
        </p:sp>
        <p:grpSp>
          <p:nvGrpSpPr>
            <p:cNvPr id="96" name="Group 1216"/>
            <p:cNvGrpSpPr>
              <a:grpSpLocks/>
            </p:cNvGrpSpPr>
            <p:nvPr/>
          </p:nvGrpSpPr>
          <p:grpSpPr bwMode="auto">
            <a:xfrm>
              <a:off x="3416337" y="4197351"/>
              <a:ext cx="101582" cy="101580"/>
              <a:chOff x="8400256" y="3573016"/>
              <a:chExt cx="423863" cy="422275"/>
            </a:xfrm>
            <a:solidFill>
              <a:schemeClr val="tx1"/>
            </a:solidFill>
          </p:grpSpPr>
          <p:sp>
            <p:nvSpPr>
              <p:cNvPr id="97" name="Oval 315"/>
              <p:cNvSpPr>
                <a:spLocks noChangeArrowheads="1"/>
              </p:cNvSpPr>
              <p:nvPr/>
            </p:nvSpPr>
            <p:spPr bwMode="auto">
              <a:xfrm>
                <a:off x="8400256" y="3573016"/>
                <a:ext cx="103188" cy="1016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defTabSz="1219170"/>
                <a:endParaRPr lang="en-AU" altLang="x-none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" name="Rectangle 316"/>
              <p:cNvSpPr>
                <a:spLocks noChangeArrowheads="1"/>
              </p:cNvSpPr>
              <p:nvPr/>
            </p:nvSpPr>
            <p:spPr bwMode="auto">
              <a:xfrm>
                <a:off x="8408194" y="3714304"/>
                <a:ext cx="87313" cy="280987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defTabSz="1219170"/>
                <a:endParaRPr lang="en-AU" altLang="x-none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" name="Freeform 317"/>
              <p:cNvSpPr>
                <a:spLocks/>
              </p:cNvSpPr>
              <p:nvPr/>
            </p:nvSpPr>
            <p:spPr bwMode="auto">
              <a:xfrm>
                <a:off x="8551069" y="3706366"/>
                <a:ext cx="273050" cy="288925"/>
              </a:xfrm>
              <a:custGeom>
                <a:avLst/>
                <a:gdLst>
                  <a:gd name="T0" fmla="*/ 232890753 w 196"/>
                  <a:gd name="T1" fmla="*/ 0 h 207"/>
                  <a:gd name="T2" fmla="*/ 118386679 w 196"/>
                  <a:gd name="T3" fmla="*/ 62342199 h 207"/>
                  <a:gd name="T4" fmla="*/ 116446073 w 196"/>
                  <a:gd name="T5" fmla="*/ 62342199 h 207"/>
                  <a:gd name="T6" fmla="*/ 116446073 w 196"/>
                  <a:gd name="T7" fmla="*/ 9741099 h 207"/>
                  <a:gd name="T8" fmla="*/ 0 w 196"/>
                  <a:gd name="T9" fmla="*/ 9741099 h 207"/>
                  <a:gd name="T10" fmla="*/ 0 w 196"/>
                  <a:gd name="T11" fmla="*/ 403273699 h 207"/>
                  <a:gd name="T12" fmla="*/ 122267889 w 196"/>
                  <a:gd name="T13" fmla="*/ 403273699 h 207"/>
                  <a:gd name="T14" fmla="*/ 122267889 w 196"/>
                  <a:gd name="T15" fmla="*/ 208455898 h 207"/>
                  <a:gd name="T16" fmla="*/ 194075860 w 196"/>
                  <a:gd name="T17" fmla="*/ 107150698 h 207"/>
                  <a:gd name="T18" fmla="*/ 258121409 w 196"/>
                  <a:gd name="T19" fmla="*/ 212351500 h 207"/>
                  <a:gd name="T20" fmla="*/ 258121409 w 196"/>
                  <a:gd name="T21" fmla="*/ 403273699 h 207"/>
                  <a:gd name="T22" fmla="*/ 380389298 w 196"/>
                  <a:gd name="T23" fmla="*/ 403273699 h 207"/>
                  <a:gd name="T24" fmla="*/ 380389298 w 196"/>
                  <a:gd name="T25" fmla="*/ 187025200 h 207"/>
                  <a:gd name="T26" fmla="*/ 232890753 w 196"/>
                  <a:gd name="T27" fmla="*/ 0 h 2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96" h="207">
                    <a:moveTo>
                      <a:pt x="120" y="0"/>
                    </a:moveTo>
                    <a:cubicBezTo>
                      <a:pt x="90" y="0"/>
                      <a:pt x="69" y="16"/>
                      <a:pt x="61" y="32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07"/>
                      <a:pt x="0" y="207"/>
                      <a:pt x="0" y="207"/>
                    </a:cubicBezTo>
                    <a:cubicBezTo>
                      <a:pt x="63" y="207"/>
                      <a:pt x="63" y="207"/>
                      <a:pt x="63" y="207"/>
                    </a:cubicBezTo>
                    <a:cubicBezTo>
                      <a:pt x="63" y="107"/>
                      <a:pt x="63" y="107"/>
                      <a:pt x="63" y="107"/>
                    </a:cubicBezTo>
                    <a:cubicBezTo>
                      <a:pt x="63" y="81"/>
                      <a:pt x="68" y="55"/>
                      <a:pt x="100" y="55"/>
                    </a:cubicBezTo>
                    <a:cubicBezTo>
                      <a:pt x="133" y="55"/>
                      <a:pt x="133" y="85"/>
                      <a:pt x="133" y="109"/>
                    </a:cubicBezTo>
                    <a:cubicBezTo>
                      <a:pt x="133" y="207"/>
                      <a:pt x="133" y="207"/>
                      <a:pt x="133" y="207"/>
                    </a:cubicBezTo>
                    <a:cubicBezTo>
                      <a:pt x="196" y="207"/>
                      <a:pt x="196" y="207"/>
                      <a:pt x="196" y="207"/>
                    </a:cubicBezTo>
                    <a:cubicBezTo>
                      <a:pt x="196" y="96"/>
                      <a:pt x="196" y="96"/>
                      <a:pt x="196" y="96"/>
                    </a:cubicBezTo>
                    <a:cubicBezTo>
                      <a:pt x="196" y="42"/>
                      <a:pt x="184" y="0"/>
                      <a:pt x="120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1219170"/>
                <a:endParaRPr lang="en-US" sz="2400" dirty="0">
                  <a:solidFill>
                    <a:srgbClr val="000000"/>
                  </a:solidFill>
                  <a:latin typeface="Segoe UI"/>
                </a:endParaRPr>
              </a:p>
            </p:txBody>
          </p:sp>
        </p:grpSp>
      </p:grpSp>
      <p:sp>
        <p:nvSpPr>
          <p:cNvPr id="37" name="Text Placeholder 156">
            <a:extLst>
              <a:ext uri="{FF2B5EF4-FFF2-40B4-BE49-F238E27FC236}">
                <a16:creationId xmlns:a16="http://schemas.microsoft.com/office/drawing/2014/main" id="{C6185EAF-833B-40A1-93F6-A486E5C56CB0}"/>
              </a:ext>
            </a:extLst>
          </p:cNvPr>
          <p:cNvSpPr txBox="1">
            <a:spLocks/>
          </p:cNvSpPr>
          <p:nvPr/>
        </p:nvSpPr>
        <p:spPr>
          <a:xfrm>
            <a:off x="1176052" y="4210399"/>
            <a:ext cx="3300153" cy="349251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100" b="0" i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000" b="0" i="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800" b="0" i="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800" b="0" i="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800" b="0" i="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94" indent="-228594" defTabSz="1219170">
              <a:spcBef>
                <a:spcPts val="1333"/>
              </a:spcBef>
              <a:buFont typeface="Arial" panose="020B0604020202020204" pitchFamily="34" charset="0"/>
              <a:buChar char="•"/>
            </a:pPr>
            <a:r>
              <a:rPr lang="en-US" sz="1467" dirty="0">
                <a:solidFill>
                  <a:srgbClr val="33C0CD"/>
                </a:solidFill>
                <a:latin typeface="Segoe UI"/>
              </a:rPr>
              <a:t> SQLTact.com</a:t>
            </a:r>
            <a:endParaRPr lang="en-US" sz="1467" b="1" i="1" dirty="0">
              <a:solidFill>
                <a:srgbClr val="33C0CD"/>
              </a:solidFill>
              <a:latin typeface="Segoe UI"/>
            </a:endParaRPr>
          </a:p>
        </p:txBody>
      </p:sp>
      <p:sp>
        <p:nvSpPr>
          <p:cNvPr id="38" name="Rounded Rectangle 8">
            <a:extLst>
              <a:ext uri="{FF2B5EF4-FFF2-40B4-BE49-F238E27FC236}">
                <a16:creationId xmlns:a16="http://schemas.microsoft.com/office/drawing/2014/main" id="{C6C89C68-11C0-43F5-9365-62F42761E3DA}"/>
              </a:ext>
            </a:extLst>
          </p:cNvPr>
          <p:cNvSpPr/>
          <p:nvPr/>
        </p:nvSpPr>
        <p:spPr>
          <a:xfrm>
            <a:off x="801086" y="4200826"/>
            <a:ext cx="306133" cy="306133"/>
          </a:xfrm>
          <a:prstGeom prst="roundRect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 dirty="0">
              <a:solidFill>
                <a:srgbClr val="AFAFAF"/>
              </a:solidFill>
              <a:latin typeface="Segoe UI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E2C5C509-1D01-402F-A296-FF3D8BFC7B3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4955" y="4272313"/>
            <a:ext cx="163380" cy="163380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073525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sys.dm_os_wait_stats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1"/>
            <a:ext cx="10972800" cy="5448300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LCK_M_*  - Lock waits</a:t>
            </a:r>
          </a:p>
          <a:p>
            <a:pPr lvl="1"/>
            <a:r>
              <a:rPr lang="en-US" sz="3600" dirty="0"/>
              <a:t>This is a sign of transaction contention.</a:t>
            </a:r>
          </a:p>
          <a:p>
            <a:pPr lvl="1"/>
            <a:r>
              <a:rPr lang="en-US" sz="3600" dirty="0"/>
              <a:t>Observe </a:t>
            </a:r>
            <a:r>
              <a:rPr lang="en-US" sz="3600" b="1" dirty="0" err="1"/>
              <a:t>sys.dm_tran_locks</a:t>
            </a:r>
            <a:r>
              <a:rPr lang="en-US" sz="3600" b="1" dirty="0"/>
              <a:t> </a:t>
            </a:r>
            <a:r>
              <a:rPr lang="en-US" sz="3600" dirty="0"/>
              <a:t>over time</a:t>
            </a:r>
          </a:p>
          <a:p>
            <a:pPr lvl="1"/>
            <a:r>
              <a:rPr lang="en-US" sz="3600" dirty="0"/>
              <a:t>Could be that poor queries/indexing are creating too many scans, scans that block other requests.</a:t>
            </a:r>
          </a:p>
          <a:p>
            <a:pPr lvl="1"/>
            <a:r>
              <a:rPr lang="en-US" sz="3600" dirty="0"/>
              <a:t>Synchronous Availability Group replicas could increase.</a:t>
            </a:r>
          </a:p>
          <a:p>
            <a:pPr lvl="1"/>
            <a:r>
              <a:rPr lang="en-US" sz="3600" b="1" dirty="0"/>
              <a:t>Lots of LCK_M_ waits? </a:t>
            </a:r>
            <a:r>
              <a:rPr lang="en-US" sz="3600" dirty="0"/>
              <a:t>Consider RCSI – Read Committed Snapshot Isolation instead of NOLOCK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286501"/>
            <a:ext cx="527050" cy="365125"/>
          </a:xfrm>
          <a:prstGeom prst="rect">
            <a:avLst/>
          </a:prstGeom>
        </p:spPr>
        <p:txBody>
          <a:bodyPr/>
          <a:lstStyle/>
          <a:p>
            <a:fld id="{B33938D9-6682-4BB5-AE7E-A07F086A6D5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629179"/>
      </p:ext>
    </p:extLst>
  </p:cSld>
  <p:clrMapOvr>
    <a:masterClrMapping/>
  </p:clrMapOvr>
</p:sld>
</file>

<file path=ppt/theme/theme1.xml><?xml version="1.0" encoding="utf-8"?>
<a:theme xmlns:a="http://schemas.openxmlformats.org/drawingml/2006/main" name="SharePoint Benefits for Marketers - 1 2 1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QL Server Security for Database Migrations Upgrades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SQL Server Security for Database Migrations Upgrades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SQLSaturday Powerpoint - New">
  <a:themeElements>
    <a:clrScheme name="Custom 1">
      <a:dk1>
        <a:sysClr val="windowText" lastClr="000000"/>
      </a:dk1>
      <a:lt1>
        <a:sysClr val="window" lastClr="FFFFFF"/>
      </a:lt1>
      <a:dk2>
        <a:srgbClr val="474947"/>
      </a:dk2>
      <a:lt2>
        <a:srgbClr val="EEECE1"/>
      </a:lt2>
      <a:accent1>
        <a:srgbClr val="163764"/>
      </a:accent1>
      <a:accent2>
        <a:srgbClr val="75982F"/>
      </a:accent2>
      <a:accent3>
        <a:srgbClr val="16223C"/>
      </a:accent3>
      <a:accent4>
        <a:srgbClr val="B18126"/>
      </a:accent4>
      <a:accent5>
        <a:srgbClr val="00517C"/>
      </a:accent5>
      <a:accent6>
        <a:srgbClr val="F79646"/>
      </a:accent6>
      <a:hlink>
        <a:srgbClr val="75982F"/>
      </a:hlink>
      <a:folHlink>
        <a:srgbClr val="7598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2_Office Theme">
  <a:themeElements>
    <a:clrScheme name="SPARKHOUND 2019 1">
      <a:dk1>
        <a:srgbClr val="003830"/>
      </a:dk1>
      <a:lt1>
        <a:srgbClr val="FFFFFF"/>
      </a:lt1>
      <a:dk2>
        <a:srgbClr val="81BE41"/>
      </a:dk2>
      <a:lt2>
        <a:srgbClr val="E7E6E6"/>
      </a:lt2>
      <a:accent1>
        <a:srgbClr val="00B5B5"/>
      </a:accent1>
      <a:accent2>
        <a:srgbClr val="ED7D31"/>
      </a:accent2>
      <a:accent3>
        <a:srgbClr val="A5A5A5"/>
      </a:accent3>
      <a:accent4>
        <a:srgbClr val="FFC000"/>
      </a:accent4>
      <a:accent5>
        <a:srgbClr val="003830"/>
      </a:accent5>
      <a:accent6>
        <a:srgbClr val="81BE41"/>
      </a:accent6>
      <a:hlink>
        <a:srgbClr val="81BE41"/>
      </a:hlink>
      <a:folHlink>
        <a:srgbClr val="00B5B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PASS 2013_SpeakerTemplate_16x9">
  <a:themeElements>
    <a:clrScheme name="24HOP 2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33C0CD"/>
      </a:accent1>
      <a:accent2>
        <a:srgbClr val="007579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PARKHOUND 2019 1">
    <a:dk1>
      <a:srgbClr val="003830"/>
    </a:dk1>
    <a:lt1>
      <a:srgbClr val="FFFFFF"/>
    </a:lt1>
    <a:dk2>
      <a:srgbClr val="81BE41"/>
    </a:dk2>
    <a:lt2>
      <a:srgbClr val="E7E6E6"/>
    </a:lt2>
    <a:accent1>
      <a:srgbClr val="00B5B5"/>
    </a:accent1>
    <a:accent2>
      <a:srgbClr val="ED7D31"/>
    </a:accent2>
    <a:accent3>
      <a:srgbClr val="A5A5A5"/>
    </a:accent3>
    <a:accent4>
      <a:srgbClr val="FFC000"/>
    </a:accent4>
    <a:accent5>
      <a:srgbClr val="003830"/>
    </a:accent5>
    <a:accent6>
      <a:srgbClr val="81BE41"/>
    </a:accent6>
    <a:hlink>
      <a:srgbClr val="81BE41"/>
    </a:hlink>
    <a:folHlink>
      <a:srgbClr val="00B5B5"/>
    </a:folHlink>
  </a:clrScheme>
</a:themeOverride>
</file>

<file path=ppt/theme/themeOverride2.xml><?xml version="1.0" encoding="utf-8"?>
<a:themeOverride xmlns:a="http://schemas.openxmlformats.org/drawingml/2006/main">
  <a:clrScheme name="SPARKHOUND 2019 1">
    <a:dk1>
      <a:srgbClr val="003830"/>
    </a:dk1>
    <a:lt1>
      <a:srgbClr val="FFFFFF"/>
    </a:lt1>
    <a:dk2>
      <a:srgbClr val="81BE41"/>
    </a:dk2>
    <a:lt2>
      <a:srgbClr val="E7E6E6"/>
    </a:lt2>
    <a:accent1>
      <a:srgbClr val="00B5B5"/>
    </a:accent1>
    <a:accent2>
      <a:srgbClr val="ED7D31"/>
    </a:accent2>
    <a:accent3>
      <a:srgbClr val="A5A5A5"/>
    </a:accent3>
    <a:accent4>
      <a:srgbClr val="FFC000"/>
    </a:accent4>
    <a:accent5>
      <a:srgbClr val="003830"/>
    </a:accent5>
    <a:accent6>
      <a:srgbClr val="81BE41"/>
    </a:accent6>
    <a:hlink>
      <a:srgbClr val="81BE41"/>
    </a:hlink>
    <a:folHlink>
      <a:srgbClr val="00B5B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18397</TotalTime>
  <Words>6007</Words>
  <Application>Microsoft Office PowerPoint</Application>
  <PresentationFormat>Widescreen</PresentationFormat>
  <Paragraphs>633</Paragraphs>
  <Slides>81</Slides>
  <Notes>36</Notes>
  <HiddenSlides>2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81</vt:i4>
      </vt:variant>
    </vt:vector>
  </HeadingPairs>
  <TitlesOfParts>
    <vt:vector size="101" baseType="lpstr">
      <vt:lpstr>Arial</vt:lpstr>
      <vt:lpstr>Calibri</vt:lpstr>
      <vt:lpstr>Calibri Light</vt:lpstr>
      <vt:lpstr>Consolas</vt:lpstr>
      <vt:lpstr>Courier New</vt:lpstr>
      <vt:lpstr>Helvetica Neue</vt:lpstr>
      <vt:lpstr>Lucida Grande</vt:lpstr>
      <vt:lpstr>Open Sans</vt:lpstr>
      <vt:lpstr>Raleway</vt:lpstr>
      <vt:lpstr>Roboto</vt:lpstr>
      <vt:lpstr>Segoe UI</vt:lpstr>
      <vt:lpstr>Segoe UI Light</vt:lpstr>
      <vt:lpstr>Segoe UI Semilight</vt:lpstr>
      <vt:lpstr>Wingdings</vt:lpstr>
      <vt:lpstr>SharePoint Benefits for Marketers - 1 2 13</vt:lpstr>
      <vt:lpstr>SQL Server Security for Database Migrations Upgrades</vt:lpstr>
      <vt:lpstr>1_SQL Server Security for Database Migrations Upgrades</vt:lpstr>
      <vt:lpstr>1_SQLSaturday Powerpoint - New</vt:lpstr>
      <vt:lpstr>2_Office Theme</vt:lpstr>
      <vt:lpstr>1_PASS 2013_SpeakerTemplate_16x9</vt:lpstr>
      <vt:lpstr>PowerPoint Presentation</vt:lpstr>
      <vt:lpstr>Getting Started</vt:lpstr>
      <vt:lpstr>What Is a DMV?</vt:lpstr>
      <vt:lpstr>Permissions</vt:lpstr>
      <vt:lpstr>Ready?</vt:lpstr>
      <vt:lpstr>wait_stats DMV’s</vt:lpstr>
      <vt:lpstr>sys.dm_os_wait_stats</vt:lpstr>
      <vt:lpstr>sys.dm_os_wait_stats</vt:lpstr>
      <vt:lpstr>sys.dm_os_wait_stats</vt:lpstr>
      <vt:lpstr>sys.dm_os_wait_stats</vt:lpstr>
      <vt:lpstr>sys.dm_os_wait_stats</vt:lpstr>
      <vt:lpstr>sys.dm_os_wait_stats</vt:lpstr>
      <vt:lpstr>sys.dm_os_wait_stats</vt:lpstr>
      <vt:lpstr>sys.dm_os_wait_stats</vt:lpstr>
      <vt:lpstr>sys.dm_os_wait_stats</vt:lpstr>
      <vt:lpstr>sys.dm_os_wait_stats</vt:lpstr>
      <vt:lpstr>sys.dm_os_wait_stats</vt:lpstr>
      <vt:lpstr>sys.dm_os_wait_stats</vt:lpstr>
      <vt:lpstr>sys.dm_os_wait_stats</vt:lpstr>
      <vt:lpstr>sys.dm_os_wait_stats</vt:lpstr>
      <vt:lpstr>sys.dm_os_wait_stats</vt:lpstr>
      <vt:lpstr>sys.dm_os_waiting_tasks</vt:lpstr>
      <vt:lpstr>sys.dm_exec_session_wait_stats</vt:lpstr>
      <vt:lpstr>Summary of Wait Type DMV’s</vt:lpstr>
      <vt:lpstr>sys.dm_exec_query_stats</vt:lpstr>
      <vt:lpstr>sys.dm_exec_query_stats</vt:lpstr>
      <vt:lpstr>sys.dm_exec_query_stats</vt:lpstr>
      <vt:lpstr>Query Store</vt:lpstr>
      <vt:lpstr>Query Store</vt:lpstr>
      <vt:lpstr>Query Store – Next Logical Step?</vt:lpstr>
      <vt:lpstr>Automatic Plan Correction</vt:lpstr>
      <vt:lpstr>Automatic Plan Correction</vt:lpstr>
      <vt:lpstr>PowerPoint Presentation</vt:lpstr>
      <vt:lpstr>Automatic Plan Correction</vt:lpstr>
      <vt:lpstr>sys.dm_exec_sessions</vt:lpstr>
      <vt:lpstr>sys.dm_exec_requests</vt:lpstr>
      <vt:lpstr>Sessions + Requests</vt:lpstr>
      <vt:lpstr>sys.dm_exec_requests</vt:lpstr>
      <vt:lpstr>sys.dm_exec_input_buffer</vt:lpstr>
      <vt:lpstr>Index DMV’s YOU Should KNOW</vt:lpstr>
      <vt:lpstr>sys.dm_db_index_physical_stats</vt:lpstr>
      <vt:lpstr>sys.dm_db_index_physical_stats</vt:lpstr>
      <vt:lpstr>sys.dm_db_index_physical_stats</vt:lpstr>
      <vt:lpstr>INDEX MAINTENANCE</vt:lpstr>
      <vt:lpstr>sys.dm_db_index_physical_stats</vt:lpstr>
      <vt:lpstr>Index Maintenance</vt:lpstr>
      <vt:lpstr>PowerPoint Presentation</vt:lpstr>
      <vt:lpstr>sys.dm_db_index_physical_stats</vt:lpstr>
      <vt:lpstr>sys.dm_db_index_physical_stats</vt:lpstr>
      <vt:lpstr>Aside, on Fragmentation</vt:lpstr>
      <vt:lpstr>dm_db_column_store_row_group_physical_stats</vt:lpstr>
      <vt:lpstr>dm_db_column_store_row_group_physical_stats</vt:lpstr>
      <vt:lpstr>Missing Indexes Views</vt:lpstr>
      <vt:lpstr>Missing Indexes Views</vt:lpstr>
      <vt:lpstr>Missing Indexes Views</vt:lpstr>
      <vt:lpstr>Missing Indexes Views</vt:lpstr>
      <vt:lpstr>Final Note on Missing Indexes Views</vt:lpstr>
      <vt:lpstr>Missing Indexes Views</vt:lpstr>
      <vt:lpstr>sys.dm_db_index_usage_stats</vt:lpstr>
      <vt:lpstr>sys.dm_db_index_usage_stats</vt:lpstr>
      <vt:lpstr>sys.dm_db_index_usage_stats</vt:lpstr>
      <vt:lpstr>Index DMV’s in Summary</vt:lpstr>
      <vt:lpstr>DMV Rapid-fire ROUND BEGINS</vt:lpstr>
      <vt:lpstr>sys.dm_os_performance_counters</vt:lpstr>
      <vt:lpstr>sys.dm_os_performance_counters</vt:lpstr>
      <vt:lpstr>sys.dm_os_sys_memory</vt:lpstr>
      <vt:lpstr>sys.dm_os_host_info</vt:lpstr>
      <vt:lpstr>sys.dm_server_services</vt:lpstr>
      <vt:lpstr>sys.dm_server_registry</vt:lpstr>
      <vt:lpstr>sys.dm_os_volume_stats</vt:lpstr>
      <vt:lpstr>sys.dm_DB_LOG_STATS</vt:lpstr>
      <vt:lpstr>Sys.dm_io_virtual_file_stats</vt:lpstr>
      <vt:lpstr>Sys.dm_OS_RING_BUFFERS</vt:lpstr>
      <vt:lpstr>sys.dm_hadr_cluster</vt:lpstr>
      <vt:lpstr>sys.dm_hadr_cluster</vt:lpstr>
      <vt:lpstr>Sys.dm_db_page_info</vt:lpstr>
      <vt:lpstr>Sys.dm_eXEC_EXTERNAL_WORK</vt:lpstr>
      <vt:lpstr>PowerPoint Presentation</vt:lpstr>
      <vt:lpstr>SQL Server 2017 Inside Out</vt:lpstr>
      <vt:lpstr>Support your Local STEM Initiatives</vt:lpstr>
      <vt:lpstr>William Assaf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Baton Rouge Area SQL Server User Group SQL Saturday 2009!</dc:title>
  <dc:creator>william assaf</dc:creator>
  <cp:lastModifiedBy>william a</cp:lastModifiedBy>
  <cp:revision>352</cp:revision>
  <dcterms:created xsi:type="dcterms:W3CDTF">2009-07-22T01:10:27Z</dcterms:created>
  <dcterms:modified xsi:type="dcterms:W3CDTF">2021-05-24T03:58:05Z</dcterms:modified>
</cp:coreProperties>
</file>